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309"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281" r:id="rId21"/>
    <p:sldId id="327" r:id="rId22"/>
    <p:sldId id="328" r:id="rId23"/>
    <p:sldId id="329" r:id="rId24"/>
    <p:sldId id="330" r:id="rId25"/>
    <p:sldId id="331" r:id="rId26"/>
    <p:sldId id="332" r:id="rId27"/>
    <p:sldId id="333" r:id="rId28"/>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A096"/>
    <a:srgbClr val="D9D117"/>
    <a:srgbClr val="5A463C"/>
    <a:srgbClr val="A1C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869" autoAdjust="0"/>
    <p:restoredTop sz="78690" autoAdjust="0"/>
  </p:normalViewPr>
  <p:slideViewPr>
    <p:cSldViewPr>
      <p:cViewPr>
        <p:scale>
          <a:sx n="150" d="100"/>
          <a:sy n="150" d="100"/>
        </p:scale>
        <p:origin x="432" y="-456"/>
      </p:cViewPr>
      <p:guideLst>
        <p:guide orient="horz" pos="1474"/>
        <p:guide pos="5195"/>
        <p:guide pos="1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4F620-0FED-4F19-9297-322D115C13A8}" type="datetimeFigureOut">
              <a:rPr lang="nl-NL" smtClean="0"/>
              <a:t>2/05/14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7272F6-5AF9-4045-87E8-8F2169DF193E}" type="slidenum">
              <a:rPr lang="nl-NL" smtClean="0"/>
              <a:t>‹nr.›</a:t>
            </a:fld>
            <a:endParaRPr lang="nl-NL"/>
          </a:p>
        </p:txBody>
      </p:sp>
    </p:spTree>
    <p:extLst>
      <p:ext uri="{BB962C8B-B14F-4D97-AF65-F5344CB8AC3E}">
        <p14:creationId xmlns:p14="http://schemas.microsoft.com/office/powerpoint/2010/main" val="274555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955613">
              <a:defRPr/>
            </a:pPr>
            <a:r>
              <a:rPr lang="nl-BE" sz="1300" dirty="0"/>
              <a:t>Via de media worden heel wat beelden en verhalen verspreid de te maken hebben met generaties en generatieverschillen.</a:t>
            </a:r>
          </a:p>
          <a:p>
            <a:pPr defTabSz="955613">
              <a:defRPr/>
            </a:pPr>
            <a:r>
              <a:rPr lang="nl-BE" sz="1300" dirty="0"/>
              <a:t>De indeling die men daarbij gebruikt is vaak erg uiteenlopend.</a:t>
            </a:r>
          </a:p>
          <a:p>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3</a:t>
            </a:fld>
            <a:endParaRPr lang="nl-BE"/>
          </a:p>
        </p:txBody>
      </p:sp>
    </p:spTree>
    <p:extLst>
      <p:ext uri="{BB962C8B-B14F-4D97-AF65-F5344CB8AC3E}">
        <p14:creationId xmlns:p14="http://schemas.microsoft.com/office/powerpoint/2010/main" val="38122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BE" b="1" i="0" dirty="0" smtClean="0"/>
              <a:t>Kritiek protestgeneratie op leiderschap(sstijl) van pragmatische generatie</a:t>
            </a:r>
          </a:p>
          <a:p>
            <a:r>
              <a:rPr lang="nl-BE" i="0" dirty="0" smtClean="0"/>
              <a:t>Ze zijn goed opgeleid. Stromen snel door naar leidinggevende functies. </a:t>
            </a:r>
          </a:p>
          <a:p>
            <a:r>
              <a:rPr lang="nl-BE" i="0" dirty="0" smtClean="0"/>
              <a:t>Bij een beetje tegenwind haken ze af.</a:t>
            </a:r>
            <a:r>
              <a:rPr lang="nl-BE" i="0" baseline="0" dirty="0" smtClean="0"/>
              <a:t> </a:t>
            </a:r>
            <a:r>
              <a:rPr lang="nl-BE" i="0" dirty="0" smtClean="0"/>
              <a:t>Ze gaan de confrontatie met ons uit de weg.</a:t>
            </a:r>
          </a:p>
          <a:p>
            <a:r>
              <a:rPr lang="nl-BE" i="0" dirty="0" smtClean="0"/>
              <a:t>Als het er op aankomt gaan ze er niet tegen aan, maar trekken zich terug. </a:t>
            </a:r>
          </a:p>
          <a:p>
            <a:r>
              <a:rPr lang="nl-BE" i="0" dirty="0" smtClean="0"/>
              <a:t>Ze krijgen van ons alle ruimte, maar daar doen ze weinig mee.”</a:t>
            </a:r>
          </a:p>
          <a:p>
            <a:endParaRPr lang="nl-BE" i="0" dirty="0" smtClean="0"/>
          </a:p>
          <a:p>
            <a:r>
              <a:rPr lang="nl-BE" b="1" i="0" dirty="0" smtClean="0"/>
              <a:t>Kritiek Generatie X op leiderschap(sstijl) van pragmatische generatie</a:t>
            </a:r>
          </a:p>
          <a:p>
            <a:r>
              <a:rPr lang="nl-BE" i="0" dirty="0" smtClean="0"/>
              <a:t>Ze zijn egoïstisch en zelfgenoegzaam.</a:t>
            </a:r>
          </a:p>
          <a:p>
            <a:r>
              <a:rPr lang="nl-BE" i="0" dirty="0" smtClean="0"/>
              <a:t>Ze komen nog maar net kijken, maar doen alsof ze alles zelf wel eens zullen regelen.</a:t>
            </a:r>
          </a:p>
          <a:p>
            <a:r>
              <a:rPr lang="nl-BE" i="0" dirty="0" smtClean="0"/>
              <a:t>Ze hebben weinig geduld en weinig doorzettingsvermogen.”</a:t>
            </a:r>
          </a:p>
          <a:p>
            <a:endParaRPr lang="nl-NL" i="0" dirty="0" smtClean="0"/>
          </a:p>
          <a:p>
            <a:endParaRPr lang="nl-NL" i="0" dirty="0"/>
          </a:p>
        </p:txBody>
      </p:sp>
      <p:sp>
        <p:nvSpPr>
          <p:cNvPr id="4" name="Tijdelijke aanduiding voor dianummer 3"/>
          <p:cNvSpPr>
            <a:spLocks noGrp="1"/>
          </p:cNvSpPr>
          <p:nvPr>
            <p:ph type="sldNum" sz="quarter" idx="10"/>
          </p:nvPr>
        </p:nvSpPr>
        <p:spPr/>
        <p:txBody>
          <a:bodyPr/>
          <a:lstStyle/>
          <a:p>
            <a:fld id="{567272F6-5AF9-4045-87E8-8F2169DF193E}" type="slidenum">
              <a:rPr lang="nl-NL" smtClean="0"/>
              <a:t>21</a:t>
            </a:fld>
            <a:endParaRPr lang="nl-NL"/>
          </a:p>
        </p:txBody>
      </p:sp>
    </p:spTree>
    <p:extLst>
      <p:ext uri="{BB962C8B-B14F-4D97-AF65-F5344CB8AC3E}">
        <p14:creationId xmlns:p14="http://schemas.microsoft.com/office/powerpoint/2010/main" val="725276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i="0" dirty="0" smtClean="0"/>
          </a:p>
          <a:p>
            <a:endParaRPr lang="nl-NL" i="0" dirty="0"/>
          </a:p>
        </p:txBody>
      </p:sp>
      <p:sp>
        <p:nvSpPr>
          <p:cNvPr id="4" name="Tijdelijke aanduiding voor dianummer 3"/>
          <p:cNvSpPr>
            <a:spLocks noGrp="1"/>
          </p:cNvSpPr>
          <p:nvPr>
            <p:ph type="sldNum" sz="quarter" idx="10"/>
          </p:nvPr>
        </p:nvSpPr>
        <p:spPr/>
        <p:txBody>
          <a:bodyPr/>
          <a:lstStyle/>
          <a:p>
            <a:fld id="{567272F6-5AF9-4045-87E8-8F2169DF193E}" type="slidenum">
              <a:rPr lang="nl-NL" smtClean="0"/>
              <a:t>22</a:t>
            </a:fld>
            <a:endParaRPr lang="nl-NL"/>
          </a:p>
        </p:txBody>
      </p:sp>
    </p:spTree>
    <p:extLst>
      <p:ext uri="{BB962C8B-B14F-4D97-AF65-F5344CB8AC3E}">
        <p14:creationId xmlns:p14="http://schemas.microsoft.com/office/powerpoint/2010/main" val="72527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291" y="685838"/>
            <a:ext cx="6675419" cy="3429182"/>
          </a:xfrm>
        </p:spPr>
      </p:sp>
      <p:sp>
        <p:nvSpPr>
          <p:cNvPr id="3" name="Tijdelijke aanduiding voor notities 2"/>
          <p:cNvSpPr>
            <a:spLocks noGrp="1"/>
          </p:cNvSpPr>
          <p:nvPr>
            <p:ph type="body" idx="1"/>
          </p:nvPr>
        </p:nvSpPr>
        <p:spPr/>
        <p:txBody>
          <a:bodyPr/>
          <a:lstStyle/>
          <a:p>
            <a:r>
              <a:rPr lang="nl-BE" sz="1300" dirty="0"/>
              <a:t>We vertrekken voor het omschrijven van generaties vanuit het werk en onderzoek dat de Nederlandse organisatiepsycholoog Aart Bontekoning (2010) </a:t>
            </a:r>
            <a:r>
              <a:rPr lang="nl-BE" sz="1300" dirty="0" err="1"/>
              <a:t>terzake</a:t>
            </a:r>
            <a:r>
              <a:rPr lang="nl-BE" sz="1300" dirty="0"/>
              <a:t> verrichtte:</a:t>
            </a:r>
          </a:p>
          <a:p>
            <a:endParaRPr lang="nl-BE" sz="1300" dirty="0"/>
          </a:p>
          <a:p>
            <a:r>
              <a:rPr lang="nl-BE" sz="1300" dirty="0"/>
              <a:t>“Een generatie bestaat uit (leef)tijdsgenoten die met elkaar zijn verbonden door: </a:t>
            </a:r>
          </a:p>
          <a:p>
            <a:endParaRPr lang="nl-BE" sz="1300" dirty="0"/>
          </a:p>
          <a:p>
            <a:pPr marL="179178" indent="-179178">
              <a:buFontTx/>
              <a:buChar char="-"/>
            </a:pPr>
            <a:r>
              <a:rPr lang="nl-BE" sz="1300" dirty="0"/>
              <a:t>een gedeelde levensgeschiedenis, gedeelde omstandigheden en de gedeelde invloed en beleving van de tijdsgeest (bijvoorbeeld de manier waarop men (collectief) opgevoed werd, maatschappelijke en technologische ontwikkelingen,…). </a:t>
            </a:r>
          </a:p>
          <a:p>
            <a:pPr marL="179178" indent="-179178">
              <a:buFontTx/>
              <a:buChar char="-"/>
            </a:pPr>
            <a:r>
              <a:rPr lang="nl-BE" sz="1300" dirty="0"/>
              <a:t>een gedeelte reactie op de tijdgeest, die zich vaak uit in streven en aanbrengen van vernieuwing in de (werk)omgeving en (organisatie)cultuur. Spontane interactie tussen (leef)tijdsgenoten versterkt generatievorming;</a:t>
            </a:r>
          </a:p>
          <a:p>
            <a:pPr marL="179178" indent="-179178">
              <a:buFontTx/>
              <a:buChar char="-"/>
            </a:pPr>
            <a:r>
              <a:rPr lang="nl-BE" sz="1300" dirty="0"/>
              <a:t>een gedeelde ‘bestemming’ die zich manifesteert in een gedeelde mentale, emotionele en fysieke ontwikkeling (een collectieve talentontwikkeling).”</a:t>
            </a:r>
          </a:p>
          <a:p>
            <a:r>
              <a:rPr lang="nl-BE" sz="1300" dirty="0"/>
              <a:t> </a:t>
            </a:r>
          </a:p>
          <a:p>
            <a:r>
              <a:rPr lang="nl-BE" sz="1300" dirty="0"/>
              <a:t>Bontekoning stelt – zich baserend op het werk van de Nederlandse socioloog Henk Becker – dat zich (ongeveer) elke 15 jaar een nieuwe generatie vormt. </a:t>
            </a:r>
          </a:p>
          <a:p>
            <a:endParaRPr lang="nl-BE" sz="1300" dirty="0"/>
          </a:p>
          <a:p>
            <a:r>
              <a:rPr lang="nl-BE" sz="1300" dirty="0"/>
              <a:t>De volgende dia maakt dit aanschouwelijk.</a:t>
            </a:r>
          </a:p>
          <a:p>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4</a:t>
            </a:fld>
            <a:endParaRPr lang="nl-BE"/>
          </a:p>
        </p:txBody>
      </p:sp>
    </p:spTree>
    <p:extLst>
      <p:ext uri="{BB962C8B-B14F-4D97-AF65-F5344CB8AC3E}">
        <p14:creationId xmlns:p14="http://schemas.microsoft.com/office/powerpoint/2010/main" val="338531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b="1" u="sng" dirty="0" smtClean="0"/>
              <a:t>Het</a:t>
            </a:r>
            <a:r>
              <a:rPr lang="nl-BE" altLang="nl-BE" b="1" u="sng" baseline="0" dirty="0" smtClean="0"/>
              <a:t> vormen van generaties gebeurt in verschillende stappen</a:t>
            </a:r>
          </a:p>
          <a:p>
            <a:endParaRPr lang="nl-BE" altLang="nl-BE" b="1" u="sng" dirty="0" smtClean="0"/>
          </a:p>
          <a:p>
            <a:r>
              <a:rPr lang="nl-BE" altLang="nl-BE" b="1" u="sng" dirty="0" smtClean="0"/>
              <a:t>Vormende fase</a:t>
            </a:r>
            <a:endParaRPr lang="nl-BE" altLang="nl-BE" b="0" u="none" baseline="0" dirty="0" smtClean="0"/>
          </a:p>
          <a:p>
            <a:endParaRPr lang="nl-BE" altLang="nl-BE" b="1" u="sng" dirty="0" smtClean="0"/>
          </a:p>
          <a:p>
            <a:r>
              <a:rPr lang="nl-BE" altLang="nl-BE" b="0" u="none" dirty="0" smtClean="0"/>
              <a:t>De</a:t>
            </a:r>
            <a:r>
              <a:rPr lang="nl-BE" altLang="nl-BE" b="0" u="none" baseline="0" dirty="0" smtClean="0"/>
              <a:t> basis voor een generatie wordt echter al vroeger gelegd, met name in de </a:t>
            </a:r>
            <a:r>
              <a:rPr lang="nl-BE" altLang="nl-BE" b="1" u="none" baseline="0" dirty="0" smtClean="0"/>
              <a:t>vormende fase (0-15 </a:t>
            </a:r>
            <a:r>
              <a:rPr lang="nl-BE" altLang="nl-BE" b="1" u="none" baseline="0" dirty="0" err="1" smtClean="0"/>
              <a:t>jr</a:t>
            </a:r>
            <a:r>
              <a:rPr lang="nl-BE" altLang="nl-BE" b="1" u="none" baseline="0" dirty="0" smtClean="0"/>
              <a:t>)</a:t>
            </a:r>
            <a:r>
              <a:rPr lang="nl-BE" altLang="nl-BE" b="0" u="none" baseline="0" dirty="0" smtClean="0"/>
              <a:t>.</a:t>
            </a:r>
          </a:p>
          <a:p>
            <a:r>
              <a:rPr lang="nl-BE" altLang="nl-BE" b="0" u="none" baseline="0" dirty="0" smtClean="0"/>
              <a:t>Het is de socialisatiefase waarin het belang van de opvoeding speelt.</a:t>
            </a:r>
          </a:p>
          <a:p>
            <a:r>
              <a:rPr lang="nl-BE" altLang="nl-BE" b="0" u="none" baseline="0" dirty="0" smtClean="0"/>
              <a:t>Denk aan de verschillen </a:t>
            </a:r>
            <a:r>
              <a:rPr lang="nl-BE" altLang="nl-BE" b="1" u="none" baseline="0" dirty="0" smtClean="0"/>
              <a:t>opvoedingsstijlen</a:t>
            </a:r>
            <a:r>
              <a:rPr lang="nl-BE" altLang="nl-BE" b="0" u="none" baseline="0" dirty="0" smtClean="0"/>
              <a:t> over de jaren heen.</a:t>
            </a:r>
          </a:p>
          <a:p>
            <a:pPr defTabSz="955613">
              <a:defRPr/>
            </a:pPr>
            <a:r>
              <a:rPr lang="nl-BE" altLang="nl-BE" b="0" u="none" baseline="0" dirty="0" smtClean="0"/>
              <a:t>Denk aan de veranderende </a:t>
            </a:r>
            <a:r>
              <a:rPr lang="nl-BE" altLang="nl-BE" b="1" u="none" baseline="0" dirty="0" smtClean="0"/>
              <a:t>opvoedingsvoorschriften</a:t>
            </a:r>
            <a:r>
              <a:rPr lang="nl-BE" altLang="nl-BE" b="0" u="none" baseline="0" dirty="0" smtClean="0"/>
              <a:t> over de jaren heen </a:t>
            </a:r>
            <a:r>
              <a:rPr lang="nl-BE" altLang="nl-BE" dirty="0" smtClean="0"/>
              <a:t>(wat kon / moet / hoort….)</a:t>
            </a:r>
          </a:p>
          <a:p>
            <a:pPr defTabSz="955613">
              <a:defRPr/>
            </a:pPr>
            <a:endParaRPr lang="nl-BE" altLang="nl-BE" dirty="0" smtClean="0"/>
          </a:p>
          <a:p>
            <a:pPr defTabSz="955613">
              <a:defRPr/>
            </a:pPr>
            <a:r>
              <a:rPr lang="nl-BE" altLang="nl-BE" dirty="0" smtClean="0"/>
              <a:t>Het gaat hier om</a:t>
            </a:r>
            <a:r>
              <a:rPr lang="nl-BE" altLang="nl-BE" baseline="0" dirty="0" smtClean="0"/>
              <a:t> een </a:t>
            </a:r>
            <a:r>
              <a:rPr lang="nl-BE" altLang="nl-BE" b="1" baseline="0" dirty="0" smtClean="0"/>
              <a:t>eerder onbewust </a:t>
            </a:r>
            <a:r>
              <a:rPr lang="nl-BE" altLang="nl-BE" baseline="0" dirty="0" smtClean="0"/>
              <a:t>ervaren socialisatie, die later wel van grote invloed zal zijn:</a:t>
            </a:r>
          </a:p>
          <a:p>
            <a:pPr defTabSz="955613">
              <a:defRPr/>
            </a:pPr>
            <a:r>
              <a:rPr lang="nl-BE" altLang="nl-BE" baseline="0" dirty="0" smtClean="0"/>
              <a:t>de manier waarop kinderen opgevoed worden zal zich later manifesteren in hoe jongvolwassenen zich zullen gedragen op de werkvloer en wat zij belangrijk vinden in de werkcontext</a:t>
            </a:r>
            <a:endParaRPr lang="nl-BE" altLang="nl-BE" dirty="0" smtClean="0"/>
          </a:p>
          <a:p>
            <a:pPr defTabSz="955613">
              <a:defRPr/>
            </a:pPr>
            <a:endParaRPr lang="nl-BE" altLang="nl-BE" b="1" u="sng" dirty="0" smtClean="0"/>
          </a:p>
          <a:p>
            <a:pPr defTabSz="955613">
              <a:defRPr/>
            </a:pPr>
            <a:r>
              <a:rPr lang="nl-BE" altLang="nl-BE" b="1" u="sng" dirty="0" err="1" smtClean="0"/>
              <a:t>Formatieve</a:t>
            </a:r>
            <a:r>
              <a:rPr lang="nl-BE" altLang="nl-BE" b="1" u="sng" dirty="0" smtClean="0"/>
              <a:t> fase</a:t>
            </a:r>
          </a:p>
          <a:p>
            <a:pPr defTabSz="955613">
              <a:defRPr/>
            </a:pPr>
            <a:endParaRPr lang="nl-BE" sz="1300" dirty="0"/>
          </a:p>
          <a:p>
            <a:pPr defTabSz="955613">
              <a:defRPr/>
            </a:pPr>
            <a:r>
              <a:rPr lang="nl-BE" sz="1300" dirty="0"/>
              <a:t>Volgens Aart Bontekoning (2010) wordt de </a:t>
            </a:r>
            <a:r>
              <a:rPr lang="nl-BE" sz="1300" b="1" dirty="0"/>
              <a:t>‘persoonlijkheid’ van een generatie</a:t>
            </a:r>
            <a:r>
              <a:rPr lang="nl-BE" sz="1300" dirty="0"/>
              <a:t> gevormd in de zogenaamde </a:t>
            </a:r>
            <a:r>
              <a:rPr lang="nl-BE" sz="1300" b="1" dirty="0" err="1"/>
              <a:t>formatieve</a:t>
            </a:r>
            <a:r>
              <a:rPr lang="nl-BE" sz="1300" b="1" dirty="0"/>
              <a:t> periode (15-30 </a:t>
            </a:r>
            <a:r>
              <a:rPr lang="nl-BE" sz="1300" b="1" dirty="0" err="1"/>
              <a:t>jr</a:t>
            </a:r>
            <a:r>
              <a:rPr lang="nl-BE" sz="1300" b="1" dirty="0"/>
              <a:t>)</a:t>
            </a:r>
            <a:r>
              <a:rPr lang="nl-BE" sz="1300" dirty="0"/>
              <a:t>. </a:t>
            </a:r>
          </a:p>
          <a:p>
            <a:pPr defTabSz="955613">
              <a:defRPr/>
            </a:pPr>
            <a:r>
              <a:rPr lang="nl-BE" sz="1300" dirty="0"/>
              <a:t>Dit is de periode die grofweg gesitueerd wordt tussen het 15de en 30ste levensjaar waarbij gemeenschappelijk ervaren sociale gebeurtenissen samen met kenmerken van de opvoeding zorgen voor het vastleggen van een specifiek – voor een bepaalde generatie kenmerkend – </a:t>
            </a:r>
            <a:r>
              <a:rPr lang="nl-BE" sz="1300" b="1" dirty="0"/>
              <a:t>waardenpatroon</a:t>
            </a:r>
            <a:r>
              <a:rPr lang="nl-BE" sz="1300" dirty="0"/>
              <a:t>. </a:t>
            </a:r>
          </a:p>
          <a:p>
            <a:pPr defTabSz="955613">
              <a:defRPr/>
            </a:pPr>
            <a:r>
              <a:rPr lang="nl-BE" sz="1300" dirty="0"/>
              <a:t>Het socialisatieproces is in die jaren het sterkst. </a:t>
            </a:r>
          </a:p>
          <a:p>
            <a:pPr defTabSz="955613">
              <a:defRPr/>
            </a:pPr>
            <a:r>
              <a:rPr lang="nl-BE" sz="1300" dirty="0"/>
              <a:t>In die jaren wordt bepaald hoe men “in het leven staat”.</a:t>
            </a:r>
          </a:p>
          <a:p>
            <a:pPr defTabSz="955613">
              <a:defRPr/>
            </a:pPr>
            <a:r>
              <a:rPr lang="nl-BE" altLang="nl-BE" dirty="0" smtClean="0"/>
              <a:t>Dit leidt bij </a:t>
            </a:r>
            <a:r>
              <a:rPr lang="nl-BE" altLang="nl-BE" dirty="0" err="1" smtClean="0"/>
              <a:t>leeftijdscohortes</a:t>
            </a:r>
            <a:r>
              <a:rPr lang="nl-BE" altLang="nl-BE" dirty="0" smtClean="0"/>
              <a:t> tot het ervaren van</a:t>
            </a:r>
            <a:r>
              <a:rPr lang="nl-BE" altLang="nl-BE" baseline="0" dirty="0" smtClean="0"/>
              <a:t> een (zekere) g</a:t>
            </a:r>
            <a:r>
              <a:rPr lang="nl-BE" altLang="nl-BE" dirty="0" smtClean="0"/>
              <a:t>edeelde ‘ENTELECHIE’ (</a:t>
            </a:r>
            <a:r>
              <a:rPr lang="nl-BE" altLang="nl-BE" b="1" dirty="0" smtClean="0"/>
              <a:t>bestemming</a:t>
            </a:r>
            <a:r>
              <a:rPr lang="nl-BE" altLang="nl-BE" dirty="0" smtClean="0"/>
              <a:t>) = het gemeenschappelijke doel/bestemming dat uit deze ervaring voortkomt.</a:t>
            </a:r>
          </a:p>
          <a:p>
            <a:pPr defTabSz="955613">
              <a:defRPr/>
            </a:pPr>
            <a:endParaRPr lang="nl-BE" sz="1300" dirty="0"/>
          </a:p>
          <a:p>
            <a:endParaRPr lang="nl-BE" altLang="nl-BE" dirty="0" smtClean="0"/>
          </a:p>
          <a:p>
            <a:r>
              <a:rPr lang="nl-BE" altLang="nl-BE" b="1" u="sng" dirty="0" smtClean="0"/>
              <a:t>Na de </a:t>
            </a:r>
            <a:r>
              <a:rPr lang="nl-BE" altLang="nl-BE" b="1" u="sng" dirty="0" err="1" smtClean="0"/>
              <a:t>formatieve</a:t>
            </a:r>
            <a:r>
              <a:rPr lang="nl-BE" altLang="nl-BE" b="1" u="sng" dirty="0" smtClean="0"/>
              <a:t> fase</a:t>
            </a:r>
          </a:p>
          <a:p>
            <a:endParaRPr lang="nl-BE" altLang="nl-BE" dirty="0" smtClean="0"/>
          </a:p>
          <a:p>
            <a:r>
              <a:rPr lang="nl-BE" altLang="nl-BE" dirty="0" smtClean="0"/>
              <a:t>Na de </a:t>
            </a:r>
            <a:r>
              <a:rPr lang="nl-BE" altLang="nl-BE" dirty="0" err="1" smtClean="0"/>
              <a:t>formatieve</a:t>
            </a:r>
            <a:r>
              <a:rPr lang="nl-BE" altLang="nl-BE" dirty="0" smtClean="0"/>
              <a:t> fase zullen allerlei invloeden aanleiding blijven</a:t>
            </a:r>
            <a:r>
              <a:rPr lang="nl-BE" altLang="nl-BE" baseline="0" dirty="0" smtClean="0"/>
              <a:t> geven </a:t>
            </a:r>
            <a:r>
              <a:rPr lang="nl-BE" altLang="nl-BE" dirty="0" smtClean="0"/>
              <a:t>tot </a:t>
            </a:r>
            <a:r>
              <a:rPr lang="nl-BE" altLang="nl-BE" b="1" dirty="0" smtClean="0"/>
              <a:t>cultuurverandering</a:t>
            </a:r>
            <a:r>
              <a:rPr lang="nl-BE" altLang="nl-BE" dirty="0" smtClean="0"/>
              <a:t>.</a:t>
            </a:r>
          </a:p>
          <a:p>
            <a:pPr defTabSz="955613">
              <a:defRPr/>
            </a:pPr>
            <a:endParaRPr lang="nl-BE" altLang="nl-BE" dirty="0" smtClean="0"/>
          </a:p>
          <a:p>
            <a:pPr defTabSz="955613">
              <a:defRPr/>
            </a:pPr>
            <a:r>
              <a:rPr lang="nl-BE" altLang="nl-BE" dirty="0" smtClean="0"/>
              <a:t>Zo zal bijvoorbeeld de invloed spelen van de </a:t>
            </a:r>
            <a:r>
              <a:rPr lang="nl-BE" altLang="nl-BE" b="1" dirty="0" smtClean="0"/>
              <a:t>levensfase</a:t>
            </a:r>
            <a:r>
              <a:rPr lang="nl-BE" altLang="nl-BE" dirty="0" smtClean="0"/>
              <a:t> die men doorloopt.</a:t>
            </a:r>
          </a:p>
          <a:p>
            <a:pPr defTabSz="955613">
              <a:defRPr/>
            </a:pPr>
            <a:r>
              <a:rPr lang="nl-BE" sz="1300" dirty="0"/>
              <a:t>Een individu evolueert in zijn werk en legt accenten anders, zoekt een balans in privé en werk, evolueert in  </a:t>
            </a:r>
            <a:r>
              <a:rPr lang="nl-BE" sz="1300" dirty="0" err="1"/>
              <a:t>prestatiewil</a:t>
            </a:r>
            <a:r>
              <a:rPr lang="nl-BE" sz="1300" dirty="0"/>
              <a:t> en relativering,… </a:t>
            </a:r>
          </a:p>
          <a:p>
            <a:r>
              <a:rPr lang="nl-BE" altLang="nl-BE" dirty="0" smtClean="0"/>
              <a:t>Ook waarden (kunnen)</a:t>
            </a:r>
            <a:r>
              <a:rPr lang="nl-BE" altLang="nl-BE" baseline="0" dirty="0" smtClean="0"/>
              <a:t> </a:t>
            </a:r>
            <a:r>
              <a:rPr lang="nl-BE" altLang="nl-BE" dirty="0" smtClean="0"/>
              <a:t>veranderen: bijv. hoe we (anders) denken</a:t>
            </a:r>
            <a:r>
              <a:rPr lang="nl-BE" altLang="nl-BE" baseline="0" dirty="0" smtClean="0"/>
              <a:t> </a:t>
            </a:r>
            <a:r>
              <a:rPr lang="nl-BE" altLang="nl-BE" dirty="0" smtClean="0"/>
              <a:t>over bepaalde dingen denken tegenover</a:t>
            </a:r>
            <a:r>
              <a:rPr lang="nl-BE" altLang="nl-BE" baseline="0" dirty="0" smtClean="0"/>
              <a:t> v</a:t>
            </a:r>
            <a:r>
              <a:rPr lang="nl-BE" altLang="nl-BE" dirty="0" smtClean="0"/>
              <a:t>roeger.</a:t>
            </a:r>
          </a:p>
          <a:p>
            <a:pPr defTabSz="955613">
              <a:defRPr/>
            </a:pPr>
            <a:endParaRPr lang="nl-BE" sz="1300" dirty="0"/>
          </a:p>
          <a:p>
            <a:pPr defTabSz="955613">
              <a:defRPr/>
            </a:pPr>
            <a:r>
              <a:rPr lang="nl-BE" sz="1300" dirty="0"/>
              <a:t>Daarnaast spelen ook factoren als geslacht, sociaal economische status, </a:t>
            </a:r>
            <a:r>
              <a:rPr lang="nl-BE" sz="1300" dirty="0" err="1"/>
              <a:t>e.d.m</a:t>
            </a:r>
            <a:r>
              <a:rPr lang="nl-BE" sz="1300" dirty="0"/>
              <a:t>. mee. </a:t>
            </a:r>
          </a:p>
          <a:p>
            <a:pPr defTabSz="955613">
              <a:defRPr/>
            </a:pPr>
            <a:r>
              <a:rPr lang="nl-BE" sz="1300" dirty="0"/>
              <a:t>Door te kijken naar generaties neemt men deze diversiteit niet weg, maar men zoekt eerder naar gemeenschappelijkheden binnen groepen van generaties en de belangrijkste verschillen tussen die groepen.</a:t>
            </a:r>
          </a:p>
          <a:p>
            <a:r>
              <a:rPr lang="nl-BE" sz="1300" dirty="0"/>
              <a:t>Elke generatie ontwikkelt hierdoor zijn eigen psychologie. </a:t>
            </a:r>
          </a:p>
          <a:p>
            <a:endParaRPr lang="nl-BE" sz="1300" dirty="0"/>
          </a:p>
          <a:p>
            <a:r>
              <a:rPr lang="nl-BE" sz="1300" dirty="0"/>
              <a:t>Het behoren tot een generatie is echter uiteraard niet de enige factor die een invloed heeft op waarden, houdingen </a:t>
            </a:r>
            <a:r>
              <a:rPr lang="nl-BE" sz="1300" dirty="0" err="1"/>
              <a:t>e.d.m</a:t>
            </a:r>
            <a:r>
              <a:rPr lang="nl-BE" sz="1300" dirty="0"/>
              <a:t>. </a:t>
            </a:r>
          </a:p>
          <a:p>
            <a:r>
              <a:rPr lang="nl-BE" sz="1300" dirty="0"/>
              <a:t>Organisaties ontwikkelen dankzij de intrede van een nieuwe generatie en de intrede van mensen uit andere culturen.</a:t>
            </a:r>
          </a:p>
          <a:p>
            <a:endParaRPr lang="nl-BE" sz="1300" dirty="0"/>
          </a:p>
          <a:p>
            <a:r>
              <a:rPr lang="nl-BE" sz="1300" dirty="0"/>
              <a:t>Elk van de generaties vertoont dus naar aanleiding van het behoren tot een generatie een aantal kenmerken die voelbaar zijn in de werkcontext. </a:t>
            </a:r>
          </a:p>
          <a:p>
            <a:r>
              <a:rPr lang="nl-BE" sz="1300" dirty="0"/>
              <a:t>Deze kenmerken kunnen </a:t>
            </a:r>
            <a:r>
              <a:rPr lang="nl-BE" sz="1300" b="1" dirty="0"/>
              <a:t>risicofactoren</a:t>
            </a:r>
            <a:r>
              <a:rPr lang="nl-BE" sz="1300" dirty="0"/>
              <a:t> zijn bij het ontstaan van generatieconflicten, maar die kenmerken kunnen ook net de </a:t>
            </a:r>
            <a:r>
              <a:rPr lang="nl-BE" sz="1300" b="1" dirty="0"/>
              <a:t>krachten</a:t>
            </a:r>
            <a:r>
              <a:rPr lang="nl-BE" sz="1300" dirty="0"/>
              <a:t> zijn die onder gunstige omstandigheden zorgen voor de evolutie binnen een organisatie.  </a:t>
            </a:r>
          </a:p>
          <a:p>
            <a:r>
              <a:rPr lang="nl-BE" sz="1300" dirty="0"/>
              <a:t>Zo komen we uit bij een brede definitie van het begrip generatie waarbij het schema op de volgende dia, gebaseerd op het schema van Miet Timmers (2012), de verschillende voorgaande aspecten in beeld brengt als interfererende factoren.</a:t>
            </a:r>
          </a:p>
          <a:p>
            <a:endParaRPr lang="nl-BE" altLang="nl-BE" dirty="0" smtClean="0"/>
          </a:p>
        </p:txBody>
      </p:sp>
      <p:sp>
        <p:nvSpPr>
          <p:cNvPr id="4" name="Tijdelijke aanduiding voor dianummer 3"/>
          <p:cNvSpPr>
            <a:spLocks noGrp="1"/>
          </p:cNvSpPr>
          <p:nvPr>
            <p:ph type="sldNum" sz="quarter" idx="5"/>
          </p:nvPr>
        </p:nvSpPr>
        <p:spPr/>
        <p:txBody>
          <a:bodyPr/>
          <a:lstStyle/>
          <a:p>
            <a:pPr>
              <a:defRPr/>
            </a:pPr>
            <a:fld id="{67BB0356-463F-4C97-A91E-E81494D36FC8}" type="slidenum">
              <a:rPr lang="nl-BE" smtClean="0"/>
              <a:pPr>
                <a:defRPr/>
              </a:pPr>
              <a:t>5</a:t>
            </a:fld>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291" y="685838"/>
            <a:ext cx="6675419" cy="3429182"/>
          </a:xfrm>
        </p:spPr>
      </p:sp>
      <p:sp>
        <p:nvSpPr>
          <p:cNvPr id="3" name="Tijdelijke aanduiding voor notities 2"/>
          <p:cNvSpPr>
            <a:spLocks noGrp="1"/>
          </p:cNvSpPr>
          <p:nvPr>
            <p:ph type="body" idx="1"/>
          </p:nvPr>
        </p:nvSpPr>
        <p:spPr/>
        <p:txBody>
          <a:bodyPr/>
          <a:lstStyle/>
          <a:p>
            <a:r>
              <a:rPr lang="nl-BE" dirty="0" smtClean="0"/>
              <a:t>Zie uitleg onder</a:t>
            </a:r>
            <a:r>
              <a:rPr lang="nl-BE" baseline="0" dirty="0" smtClean="0"/>
              <a:t> ‘na de </a:t>
            </a:r>
            <a:r>
              <a:rPr lang="nl-BE" baseline="0" dirty="0" err="1" smtClean="0"/>
              <a:t>formatieve</a:t>
            </a:r>
            <a:r>
              <a:rPr lang="nl-BE" baseline="0" dirty="0" smtClean="0"/>
              <a:t> fase’.</a:t>
            </a:r>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6</a:t>
            </a:fld>
            <a:endParaRPr lang="nl-BE"/>
          </a:p>
        </p:txBody>
      </p:sp>
    </p:spTree>
    <p:extLst>
      <p:ext uri="{BB962C8B-B14F-4D97-AF65-F5344CB8AC3E}">
        <p14:creationId xmlns:p14="http://schemas.microsoft.com/office/powerpoint/2010/main" val="161021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291" y="685838"/>
            <a:ext cx="6675419" cy="3429182"/>
          </a:xfrm>
        </p:spPr>
      </p:sp>
      <p:sp>
        <p:nvSpPr>
          <p:cNvPr id="3" name="Tijdelijke aanduiding voor notities 2"/>
          <p:cNvSpPr>
            <a:spLocks noGrp="1"/>
          </p:cNvSpPr>
          <p:nvPr>
            <p:ph type="body" idx="1"/>
          </p:nvPr>
        </p:nvSpPr>
        <p:spPr/>
        <p:txBody>
          <a:bodyPr/>
          <a:lstStyle/>
          <a:p>
            <a:r>
              <a:rPr lang="nl-BE" dirty="0" smtClean="0"/>
              <a:t>Er</a:t>
            </a:r>
            <a:r>
              <a:rPr lang="nl-BE" baseline="0" dirty="0" smtClean="0"/>
              <a:t> zijn meerdere indelingen van generaties mogelijk: </a:t>
            </a:r>
            <a:r>
              <a:rPr lang="nl-BE" baseline="0" dirty="0" err="1" smtClean="0"/>
              <a:t>grosso</a:t>
            </a:r>
            <a:r>
              <a:rPr lang="nl-BE" baseline="0" dirty="0" smtClean="0"/>
              <a:t> </a:t>
            </a:r>
            <a:r>
              <a:rPr lang="nl-BE" baseline="0" dirty="0" err="1" smtClean="0"/>
              <a:t>modo</a:t>
            </a:r>
            <a:r>
              <a:rPr lang="nl-BE" baseline="0" dirty="0" smtClean="0"/>
              <a:t> onderscheiden we de </a:t>
            </a:r>
            <a:r>
              <a:rPr lang="nl-BE" b="1" baseline="0" dirty="0" smtClean="0"/>
              <a:t>Angelsaksische</a:t>
            </a:r>
            <a:r>
              <a:rPr lang="nl-BE" baseline="0" dirty="0" smtClean="0"/>
              <a:t> generatie-indeling en de </a:t>
            </a:r>
            <a:r>
              <a:rPr lang="nl-BE" b="1" baseline="0" dirty="0" smtClean="0"/>
              <a:t>Nederlandse</a:t>
            </a:r>
            <a:r>
              <a:rPr lang="nl-BE" baseline="0" dirty="0" smtClean="0"/>
              <a:t> generatie-indeling.</a:t>
            </a:r>
          </a:p>
          <a:p>
            <a:r>
              <a:rPr lang="nl-BE" baseline="0" dirty="0" smtClean="0"/>
              <a:t>(we gaan hier later in de presentatie verder op in).</a:t>
            </a:r>
          </a:p>
          <a:p>
            <a:endParaRPr lang="nl-BE" baseline="0" dirty="0" smtClean="0"/>
          </a:p>
          <a:p>
            <a:r>
              <a:rPr lang="nl-BE" baseline="0" dirty="0" smtClean="0"/>
              <a:t>We kiezen voor de </a:t>
            </a:r>
            <a:r>
              <a:rPr lang="nl-BE" b="1" baseline="0" dirty="0" smtClean="0"/>
              <a:t>Nederlandse generatie-indeling</a:t>
            </a:r>
            <a:r>
              <a:rPr lang="nl-BE" baseline="0" dirty="0" smtClean="0"/>
              <a:t>, gebruikt door Aart Bontekoning (2010, 2012) en gebaseerd op werk van de Nederlandse socioloog Henk Becker.</a:t>
            </a:r>
          </a:p>
          <a:p>
            <a:endParaRPr lang="nl-BE" baseline="0" dirty="0" smtClean="0"/>
          </a:p>
          <a:p>
            <a:r>
              <a:rPr lang="nl-BE" baseline="0" dirty="0" smtClean="0"/>
              <a:t>In Nederland heeft Henk Becker zich rond 1993 bezig gehouden met het lokaliseren van generaties in de tijd.</a:t>
            </a:r>
          </a:p>
          <a:p>
            <a:r>
              <a:rPr lang="nl-BE" baseline="0" dirty="0" err="1" smtClean="0"/>
              <a:t>Becker’s</a:t>
            </a:r>
            <a:r>
              <a:rPr lang="nl-BE" baseline="0" dirty="0" smtClean="0"/>
              <a:t> indeling is rond 1999 getoetst door onderzoekers van de Universiteit Tilburg en in 2010 door het Sociaal Cultureel Planbureau.</a:t>
            </a:r>
          </a:p>
          <a:p>
            <a:r>
              <a:rPr lang="nl-BE" baseline="0" dirty="0" smtClean="0"/>
              <a:t>Zo’n 75 tot 80 procent van een grote representatieve groep Nederlanders herkende zich desgevraagd in de indeling.</a:t>
            </a:r>
          </a:p>
          <a:p>
            <a:r>
              <a:rPr lang="nl-BE" baseline="0" dirty="0" smtClean="0"/>
              <a:t>Dat betekent dat er een vrij sterk generatiebesef is in Nederland en dat de basisindeling van Becker hoogstwaarschijnlijk klopt.</a:t>
            </a:r>
          </a:p>
          <a:p>
            <a:r>
              <a:rPr lang="nl-BE" baseline="0" dirty="0" smtClean="0"/>
              <a:t>Aart Bontekoning (2012) geeft aan dat zijn onderzoek in ruim honderd Nederlandse bedrijven naar de overeenkomsten en verschillen tussen de werkende generaties de indeling van Becker bevestigt.</a:t>
            </a:r>
          </a:p>
          <a:p>
            <a:r>
              <a:rPr lang="nl-BE" baseline="0" dirty="0" smtClean="0"/>
              <a:t>(bron: Aart Bontekoning, 2012 – Generaties! Werk in uitvoering)</a:t>
            </a:r>
          </a:p>
          <a:p>
            <a:endParaRPr lang="nl-BE" baseline="0" dirty="0" smtClean="0"/>
          </a:p>
          <a:p>
            <a:r>
              <a:rPr lang="nl-BE" baseline="0" dirty="0" smtClean="0"/>
              <a:t>Voor Vlaanderen en België is er geen specifiek onderzoek voorhanden. </a:t>
            </a:r>
          </a:p>
          <a:p>
            <a:r>
              <a:rPr lang="nl-BE" baseline="0" dirty="0" smtClean="0"/>
              <a:t>Gezien de gelijklopende kenmerken tussen Vlaanderen en Nederland (o.a. het min of meer gelijklopen van maatschappelijke gebeurtenissen) nemen we aan dat de indeling volgens Becker ook kan gebruikt worden voor Vlaanderen. </a:t>
            </a:r>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7</a:t>
            </a:fld>
            <a:endParaRPr lang="nl-BE"/>
          </a:p>
        </p:txBody>
      </p:sp>
    </p:spTree>
    <p:extLst>
      <p:ext uri="{BB962C8B-B14F-4D97-AF65-F5344CB8AC3E}">
        <p14:creationId xmlns:p14="http://schemas.microsoft.com/office/powerpoint/2010/main" val="191407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xfrm>
            <a:off x="91291" y="685838"/>
            <a:ext cx="6675419" cy="342918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pPr>
              <a:defRPr/>
            </a:pPr>
            <a:r>
              <a:rPr lang="nl-BE" b="1" dirty="0" smtClean="0"/>
              <a:t>Generaties kunnen we als clusters of ‘puntenwolken’ voorstellen</a:t>
            </a:r>
          </a:p>
          <a:p>
            <a:pPr>
              <a:defRPr/>
            </a:pPr>
            <a:endParaRPr lang="nl-BE" b="0" dirty="0" smtClean="0"/>
          </a:p>
          <a:p>
            <a:pPr>
              <a:defRPr/>
            </a:pPr>
            <a:r>
              <a:rPr lang="nl-BE" b="0" dirty="0" smtClean="0"/>
              <a:t>De</a:t>
            </a:r>
            <a:r>
              <a:rPr lang="nl-BE" b="0" baseline="0" dirty="0" smtClean="0"/>
              <a:t> grenzen tussen generaties zijn niet heel strak te trekken.</a:t>
            </a:r>
          </a:p>
          <a:p>
            <a:pPr>
              <a:defRPr/>
            </a:pPr>
            <a:r>
              <a:rPr lang="nl-BE" b="0" baseline="0" dirty="0" smtClean="0"/>
              <a:t>Het komt regelmatig voor dat mensen uit grenscohorten zich of bij de oudere of bij de jongere generatie thuis voelen en soms bij beide.</a:t>
            </a:r>
          </a:p>
          <a:p>
            <a:pPr>
              <a:defRPr/>
            </a:pPr>
            <a:r>
              <a:rPr lang="nl-BE" b="0" baseline="0" dirty="0" smtClean="0"/>
              <a:t>Volgens Bontekoning (2012) lijkt er ook op dat een klein deel van een generatie, naar schatting zo’n 5 procent, zich thuis voelt bij alle generaties.</a:t>
            </a:r>
          </a:p>
          <a:p>
            <a:pPr>
              <a:defRPr/>
            </a:pPr>
            <a:endParaRPr lang="nl-BE" b="0" baseline="0" dirty="0" smtClean="0"/>
          </a:p>
          <a:p>
            <a:pPr>
              <a:defRPr/>
            </a:pPr>
            <a:r>
              <a:rPr lang="nl-BE" b="0" baseline="0" dirty="0" smtClean="0"/>
              <a:t>Om volgende redenen kunnen we generaties het best opvatten als clusters of puntenwolken:</a:t>
            </a:r>
            <a:endParaRPr lang="nl-BE" b="0" dirty="0" smtClean="0"/>
          </a:p>
          <a:p>
            <a:pPr marL="179178" indent="-179178">
              <a:buFont typeface="Arial" pitchFamily="34" charset="0"/>
              <a:buChar char="•"/>
              <a:defRPr/>
            </a:pPr>
            <a:r>
              <a:rPr lang="nl-BE" dirty="0" smtClean="0"/>
              <a:t>net om recht te doen aan de variatie die er ook binnen generaties heerst</a:t>
            </a:r>
          </a:p>
          <a:p>
            <a:pPr marL="179178" indent="-179178">
              <a:buFont typeface="Arial" pitchFamily="34" charset="0"/>
              <a:buChar char="•"/>
              <a:defRPr/>
            </a:pPr>
            <a:r>
              <a:rPr lang="nl-BE" dirty="0" smtClean="0"/>
              <a:t>Om duidelijk te maken dat generaties ‘elkaar raken’ en deels overlappen</a:t>
            </a:r>
          </a:p>
          <a:p>
            <a:pPr marL="179178" indent="-179178">
              <a:buFont typeface="Arial" pitchFamily="34" charset="0"/>
              <a:buChar char="•"/>
              <a:defRPr/>
            </a:pPr>
            <a:r>
              <a:rPr lang="nl-BE" dirty="0" smtClean="0"/>
              <a:t>Naargelang iemands</a:t>
            </a:r>
            <a:r>
              <a:rPr lang="nl-BE" baseline="0" dirty="0" smtClean="0"/>
              <a:t> </a:t>
            </a:r>
            <a:r>
              <a:rPr lang="nl-BE" dirty="0" smtClean="0"/>
              <a:t>plaats in de puntenwolk</a:t>
            </a:r>
            <a:r>
              <a:rPr lang="nl-BE" baseline="0" dirty="0" smtClean="0"/>
              <a:t> kan die meer of minder kenmerken vertonen </a:t>
            </a:r>
            <a:r>
              <a:rPr lang="nl-BE" dirty="0" smtClean="0"/>
              <a:t>van een bepaalde generatie</a:t>
            </a:r>
          </a:p>
          <a:p>
            <a:pPr marL="179178" indent="-179178">
              <a:buFont typeface="Arial" pitchFamily="34" charset="0"/>
              <a:buChar char="•"/>
              <a:defRPr/>
            </a:pPr>
            <a:endParaRPr lang="nl-BE" dirty="0" smtClean="0"/>
          </a:p>
          <a:p>
            <a:pPr>
              <a:defRPr/>
            </a:pPr>
            <a:r>
              <a:rPr lang="nl-BE" dirty="0" smtClean="0"/>
              <a:t>(op de afbeelding is</a:t>
            </a:r>
            <a:r>
              <a:rPr lang="nl-BE" baseline="0" dirty="0" smtClean="0"/>
              <a:t> het middelste geboortejaar per generatie weergegeven).</a:t>
            </a:r>
            <a:endParaRPr lang="nl-BE" dirty="0"/>
          </a:p>
        </p:txBody>
      </p:sp>
      <p:sp>
        <p:nvSpPr>
          <p:cNvPr id="4" name="Tijdelijke aanduiding voor dianummer 3"/>
          <p:cNvSpPr>
            <a:spLocks noGrp="1"/>
          </p:cNvSpPr>
          <p:nvPr>
            <p:ph type="sldNum" sz="quarter" idx="5"/>
          </p:nvPr>
        </p:nvSpPr>
        <p:spPr/>
        <p:txBody>
          <a:bodyPr/>
          <a:lstStyle/>
          <a:p>
            <a:pPr>
              <a:defRPr/>
            </a:pPr>
            <a:fld id="{045F7FD0-FEAE-42A0-A90B-6B990EB4973A}" type="slidenum">
              <a:rPr lang="nl-BE" smtClean="0"/>
              <a:pPr>
                <a:defRPr/>
              </a:pPr>
              <a:t>8</a:t>
            </a:fld>
            <a:endParaRPr 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xfrm>
            <a:off x="91291" y="685838"/>
            <a:ext cx="6675419" cy="342918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dirty="0" smtClean="0"/>
              <a:t>Zoals aangegeven worden</a:t>
            </a:r>
            <a:r>
              <a:rPr lang="nl-BE" altLang="nl-BE" baseline="0" dirty="0" smtClean="0"/>
              <a:t> er meerdere generatie-indelingen gebruikt.</a:t>
            </a:r>
          </a:p>
          <a:p>
            <a:endParaRPr lang="nl-BE" altLang="nl-BE" baseline="0" dirty="0" smtClean="0"/>
          </a:p>
          <a:p>
            <a:r>
              <a:rPr lang="nl-BE" altLang="nl-BE" baseline="0" dirty="0" smtClean="0"/>
              <a:t>Aart Bontekoning (2012) geeft aan dat hij de wetenschappelijke basis voor de Angelsaksische indeling niet heeft kunnen vinden.</a:t>
            </a:r>
          </a:p>
          <a:p>
            <a:r>
              <a:rPr lang="nl-BE" altLang="nl-BE" baseline="0" dirty="0" smtClean="0"/>
              <a:t>Volgens hem zit het belangrijkste verschil tussen landen en werelddelen waarschijnlijk in de dynamiek tussen de generaties.</a:t>
            </a:r>
            <a:endParaRPr lang="nl-BE" altLang="nl-BE" dirty="0" smtClean="0"/>
          </a:p>
        </p:txBody>
      </p:sp>
      <p:sp>
        <p:nvSpPr>
          <p:cNvPr id="4" name="Tijdelijke aanduiding voor dianummer 3"/>
          <p:cNvSpPr>
            <a:spLocks noGrp="1"/>
          </p:cNvSpPr>
          <p:nvPr>
            <p:ph type="sldNum" sz="quarter" idx="5"/>
          </p:nvPr>
        </p:nvSpPr>
        <p:spPr/>
        <p:txBody>
          <a:bodyPr/>
          <a:lstStyle/>
          <a:p>
            <a:pPr>
              <a:defRPr/>
            </a:pPr>
            <a:fld id="{32862387-67DE-42F8-A436-45E3032F0286}" type="slidenum">
              <a:rPr lang="nl-BE" smtClean="0"/>
              <a:pPr>
                <a:defRPr/>
              </a:pPr>
              <a:t>9</a:t>
            </a:fld>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1" i="0" dirty="0" smtClean="0"/>
              <a:t>Kritiek generatie X op leiderschap(</a:t>
            </a:r>
            <a:r>
              <a:rPr lang="nl-BE" sz="1200" b="1" i="0" dirty="0" err="1" smtClean="0"/>
              <a:t>sstijl</a:t>
            </a:r>
            <a:r>
              <a:rPr lang="nl-BE" sz="1200" b="1" i="0" dirty="0" smtClean="0"/>
              <a:t>) protestgeneratie:</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i="0" dirty="0" smtClean="0"/>
              <a:t>De protestgeneratie, de ‘</a:t>
            </a:r>
            <a:r>
              <a:rPr lang="nl-BE" sz="1200" i="0" dirty="0" err="1" smtClean="0"/>
              <a:t>protesters</a:t>
            </a:r>
            <a:r>
              <a:rPr lang="nl-BE" sz="1200" i="0" dirty="0" smtClean="0"/>
              <a:t>’ zijn nogal dominant en geven ons weinig ruimte en vertrouwen; ze kunnen zich flink afsluiten en luisteren vaak slecht; ze zijn nogal met zichzelf bezig en vaak wat eigenzinnig; ze lijken ons niet te zien.”</a:t>
            </a:r>
            <a:endParaRPr lang="nl-NL" sz="1200" i="0" dirty="0" smtClean="0"/>
          </a:p>
          <a:p>
            <a:endParaRPr lang="nl-BE" i="0" dirty="0" smtClean="0"/>
          </a:p>
          <a:p>
            <a:r>
              <a:rPr lang="nl-BE" b="1" i="0" dirty="0" smtClean="0"/>
              <a:t>Kritiek pragmatische generatie op leiderschap(</a:t>
            </a:r>
            <a:r>
              <a:rPr lang="nl-BE" b="1" i="0" dirty="0" err="1" smtClean="0"/>
              <a:t>sstijl</a:t>
            </a:r>
            <a:r>
              <a:rPr lang="nl-BE" b="1" i="0" dirty="0" smtClean="0"/>
              <a:t>) protestgeneratie:</a:t>
            </a:r>
          </a:p>
          <a:p>
            <a:r>
              <a:rPr lang="nl-BE" i="0" dirty="0" smtClean="0"/>
              <a:t>“ Ze praten te veel en doen te weinig; ze hebben vaak vage plannen in plaats van concrete aanwijzingen over wie wat moet doen; ze kunnen eindeloos doorzagen over iets abstracts; die hokjesgeest en trage besluitvorming is nogal irritant; ze zijn vaak wat autoritair, gesloten en afstandelijk.”</a:t>
            </a:r>
          </a:p>
          <a:p>
            <a:endParaRPr lang="nl-BE" i="0" dirty="0" smtClean="0"/>
          </a:p>
          <a:p>
            <a:r>
              <a:rPr lang="nl-BE" b="1" i="0" dirty="0" smtClean="0"/>
              <a:t>Kritiek Generatie Y op leiderschap(</a:t>
            </a:r>
            <a:r>
              <a:rPr lang="nl-BE" b="1" i="0" dirty="0" err="1" smtClean="0"/>
              <a:t>sstijl</a:t>
            </a:r>
            <a:r>
              <a:rPr lang="nl-BE" b="1" i="0" dirty="0" smtClean="0"/>
              <a:t>) protestgeneratie:</a:t>
            </a:r>
          </a:p>
          <a:p>
            <a:r>
              <a:rPr lang="nl-BE" i="0" dirty="0" smtClean="0"/>
              <a:t>Voorlopig lijkt Generatie Y niet veel commentaar te hebben op de protestgeneratie. Het lijkt erop dat zij met deze generatie (leidinggevenden) een grote click hebben.”</a:t>
            </a:r>
          </a:p>
          <a:p>
            <a:endParaRPr lang="nl-NL" i="0" dirty="0"/>
          </a:p>
        </p:txBody>
      </p:sp>
      <p:sp>
        <p:nvSpPr>
          <p:cNvPr id="4" name="Tijdelijke aanduiding voor dianummer 3"/>
          <p:cNvSpPr>
            <a:spLocks noGrp="1"/>
          </p:cNvSpPr>
          <p:nvPr>
            <p:ph type="sldNum" sz="quarter" idx="10"/>
          </p:nvPr>
        </p:nvSpPr>
        <p:spPr/>
        <p:txBody>
          <a:bodyPr/>
          <a:lstStyle/>
          <a:p>
            <a:fld id="{567272F6-5AF9-4045-87E8-8F2169DF193E}" type="slidenum">
              <a:rPr lang="nl-NL" smtClean="0"/>
              <a:t>19</a:t>
            </a:fld>
            <a:endParaRPr lang="nl-NL"/>
          </a:p>
        </p:txBody>
      </p:sp>
    </p:spTree>
    <p:extLst>
      <p:ext uri="{BB962C8B-B14F-4D97-AF65-F5344CB8AC3E}">
        <p14:creationId xmlns:p14="http://schemas.microsoft.com/office/powerpoint/2010/main" val="725276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BE" b="1" i="0" dirty="0" smtClean="0"/>
              <a:t>Kritiek protestgeneratie op leiderschap(sstijl) van Generatie X</a:t>
            </a:r>
          </a:p>
          <a:p>
            <a:r>
              <a:rPr lang="nl-BE" i="0" dirty="0" smtClean="0"/>
              <a:t>“ We horen en zien ze niet, ze tonen hun gezicht niet; ze hebben geen aansprekende visie en geven niet aan wat ze met ons willen! Ze durven geen risico’s te nemen en zijn veel te braaf.”</a:t>
            </a:r>
          </a:p>
          <a:p>
            <a:endParaRPr lang="nl-BE" i="0" dirty="0" smtClean="0"/>
          </a:p>
          <a:p>
            <a:r>
              <a:rPr lang="nl-BE" b="1" i="0" dirty="0" smtClean="0"/>
              <a:t>Kritiek pragmatische generatie op leiderschap(sstijl) van Generatie X</a:t>
            </a:r>
          </a:p>
          <a:p>
            <a:r>
              <a:rPr lang="nl-BE" i="0" dirty="0" smtClean="0"/>
              <a:t>“ Ze laten zich niet horen wat ze zelf vinden; ze geven geen langere termijn visie en geven niet aan waar we nu staan ten opzichte van die visie; het zijn ongrijpbare grijze muizen die geen risico’s durven te nemen en ze remmen ons om ‘ons ding’ gewoon al doende en lerende te doen; ze timmeren de zaak dicht met regels en controlesystemen; dan gaat er eens iets fout en dan, daar leer je toch van! “</a:t>
            </a:r>
          </a:p>
          <a:p>
            <a:endParaRPr lang="nl-BE" i="0" dirty="0" smtClean="0"/>
          </a:p>
          <a:p>
            <a:r>
              <a:rPr lang="nl-BE" b="1" i="0" dirty="0" smtClean="0"/>
              <a:t>Kritiek Generatie Y op leiderschap(sstijl) van Generatie X</a:t>
            </a:r>
          </a:p>
          <a:p>
            <a:r>
              <a:rPr lang="nl-BE" i="0" dirty="0" smtClean="0"/>
              <a:t>“Zij vinden generatie X wat traag, vlak en voorzichtig in het werk.</a:t>
            </a:r>
          </a:p>
          <a:p>
            <a:r>
              <a:rPr lang="nl-BE" i="0" dirty="0" smtClean="0"/>
              <a:t>Ze worden erg onrustig als X-ers zeer weloverwogen te werk gaan: eerst alle kanten van een vraagstuk bekijken, alle risico’s in ogenschouw nemen en pas dan tot een besluit komen en pas dan tot actie overgaan. </a:t>
            </a:r>
          </a:p>
          <a:p>
            <a:r>
              <a:rPr lang="nl-BE" i="0" dirty="0" smtClean="0"/>
              <a:t>Ze vinden dat X-ers niet zo energiek zijn en zich te veel hebben aangepast aan de hiërarchie en bureaucratische formaliteiten.”</a:t>
            </a:r>
          </a:p>
          <a:p>
            <a:endParaRPr lang="nl-NL" i="0" dirty="0" smtClean="0"/>
          </a:p>
          <a:p>
            <a:endParaRPr lang="nl-NL" i="0" dirty="0"/>
          </a:p>
        </p:txBody>
      </p:sp>
      <p:sp>
        <p:nvSpPr>
          <p:cNvPr id="4" name="Tijdelijke aanduiding voor dianummer 3"/>
          <p:cNvSpPr>
            <a:spLocks noGrp="1"/>
          </p:cNvSpPr>
          <p:nvPr>
            <p:ph type="sldNum" sz="quarter" idx="10"/>
          </p:nvPr>
        </p:nvSpPr>
        <p:spPr/>
        <p:txBody>
          <a:bodyPr/>
          <a:lstStyle/>
          <a:p>
            <a:fld id="{567272F6-5AF9-4045-87E8-8F2169DF193E}" type="slidenum">
              <a:rPr lang="nl-NL" smtClean="0"/>
              <a:t>20</a:t>
            </a:fld>
            <a:endParaRPr lang="nl-NL"/>
          </a:p>
        </p:txBody>
      </p:sp>
    </p:spTree>
    <p:extLst>
      <p:ext uri="{BB962C8B-B14F-4D97-AF65-F5344CB8AC3E}">
        <p14:creationId xmlns:p14="http://schemas.microsoft.com/office/powerpoint/2010/main" val="72527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31"/>
            <a:ext cx="7772400" cy="1102519"/>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312A0E5-8B5F-4CEC-80F3-0495A6B3D262}" type="datetimeFigureOut">
              <a:rPr lang="nl-NL" smtClean="0"/>
              <a:t>2/05/14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AB41C5D-AF95-49BE-9AAB-B40E735F3D47}" type="slidenum">
              <a:rPr lang="nl-NL" smtClean="0"/>
              <a:t>‹nr.›</a:t>
            </a:fld>
            <a:endParaRPr lang="nl-NL"/>
          </a:p>
        </p:txBody>
      </p:sp>
    </p:spTree>
    <p:extLst>
      <p:ext uri="{BB962C8B-B14F-4D97-AF65-F5344CB8AC3E}">
        <p14:creationId xmlns:p14="http://schemas.microsoft.com/office/powerpoint/2010/main" val="332831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312A0E5-8B5F-4CEC-80F3-0495A6B3D262}" type="datetimeFigureOut">
              <a:rPr lang="nl-NL" smtClean="0"/>
              <a:t>2/05/14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AB41C5D-AF95-49BE-9AAB-B40E735F3D47}" type="slidenum">
              <a:rPr lang="nl-NL" smtClean="0"/>
              <a:t>‹nr.›</a:t>
            </a:fld>
            <a:endParaRPr lang="nl-NL"/>
          </a:p>
        </p:txBody>
      </p:sp>
    </p:spTree>
    <p:extLst>
      <p:ext uri="{BB962C8B-B14F-4D97-AF65-F5344CB8AC3E}">
        <p14:creationId xmlns:p14="http://schemas.microsoft.com/office/powerpoint/2010/main" val="394518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91"/>
            <a:ext cx="2057400" cy="4388644"/>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05991"/>
            <a:ext cx="6019800" cy="438864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312A0E5-8B5F-4CEC-80F3-0495A6B3D262}" type="datetimeFigureOut">
              <a:rPr lang="nl-NL" smtClean="0"/>
              <a:t>2/05/14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AB41C5D-AF95-49BE-9AAB-B40E735F3D47}" type="slidenum">
              <a:rPr lang="nl-NL" smtClean="0"/>
              <a:t>‹nr.›</a:t>
            </a:fld>
            <a:endParaRPr lang="nl-NL"/>
          </a:p>
        </p:txBody>
      </p:sp>
    </p:spTree>
    <p:extLst>
      <p:ext uri="{BB962C8B-B14F-4D97-AF65-F5344CB8AC3E}">
        <p14:creationId xmlns:p14="http://schemas.microsoft.com/office/powerpoint/2010/main" val="3450585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CF0C701C-02C3-46F6-8DE8-926477B925C1}" type="datetimeFigureOut">
              <a:rPr lang="nl-BE" smtClean="0">
                <a:solidFill>
                  <a:prstClr val="black">
                    <a:tint val="75000"/>
                  </a:prstClr>
                </a:solidFill>
              </a:rPr>
              <a:pPr/>
              <a:t>2/05/14</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E10F44C-1FF7-4EE4-9A16-E2911FF91A21}"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681527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F0C701C-02C3-46F6-8DE8-926477B925C1}" type="datetimeFigureOut">
              <a:rPr lang="nl-BE" smtClean="0">
                <a:solidFill>
                  <a:prstClr val="black">
                    <a:tint val="75000"/>
                  </a:prstClr>
                </a:solidFill>
              </a:rPr>
              <a:pPr/>
              <a:t>2/05/14</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E10F44C-1FF7-4EE4-9A16-E2911FF91A21}"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952548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F0C701C-02C3-46F6-8DE8-926477B925C1}" type="datetimeFigureOut">
              <a:rPr lang="nl-BE" smtClean="0">
                <a:solidFill>
                  <a:prstClr val="black">
                    <a:tint val="75000"/>
                  </a:prstClr>
                </a:solidFill>
              </a:rPr>
              <a:pPr/>
              <a:t>2/05/14</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E10F44C-1FF7-4EE4-9A16-E2911FF91A21}"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56015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CF0C701C-02C3-46F6-8DE8-926477B925C1}" type="datetimeFigureOut">
              <a:rPr lang="nl-BE" smtClean="0">
                <a:solidFill>
                  <a:prstClr val="black">
                    <a:tint val="75000"/>
                  </a:prstClr>
                </a:solidFill>
              </a:rPr>
              <a:pPr/>
              <a:t>2/05/14</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E10F44C-1FF7-4EE4-9A16-E2911FF91A21}"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540062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CF0C701C-02C3-46F6-8DE8-926477B925C1}" type="datetimeFigureOut">
              <a:rPr lang="nl-BE" smtClean="0">
                <a:solidFill>
                  <a:prstClr val="black">
                    <a:tint val="75000"/>
                  </a:prstClr>
                </a:solidFill>
              </a:rPr>
              <a:pPr/>
              <a:t>2/05/14</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0E10F44C-1FF7-4EE4-9A16-E2911FF91A21}"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20783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CF0C701C-02C3-46F6-8DE8-926477B925C1}" type="datetimeFigureOut">
              <a:rPr lang="nl-BE" smtClean="0">
                <a:solidFill>
                  <a:prstClr val="black">
                    <a:tint val="75000"/>
                  </a:prstClr>
                </a:solidFill>
              </a:rPr>
              <a:pPr/>
              <a:t>2/05/14</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0E10F44C-1FF7-4EE4-9A16-E2911FF91A21}"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163330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F0C701C-02C3-46F6-8DE8-926477B925C1}" type="datetimeFigureOut">
              <a:rPr lang="nl-BE" smtClean="0">
                <a:solidFill>
                  <a:prstClr val="black">
                    <a:tint val="75000"/>
                  </a:prstClr>
                </a:solidFill>
              </a:rPr>
              <a:pPr/>
              <a:t>2/05/14</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0E10F44C-1FF7-4EE4-9A16-E2911FF91A21}"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511032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F0C701C-02C3-46F6-8DE8-926477B925C1}" type="datetimeFigureOut">
              <a:rPr lang="nl-BE" smtClean="0">
                <a:solidFill>
                  <a:prstClr val="black">
                    <a:tint val="75000"/>
                  </a:prstClr>
                </a:solidFill>
              </a:rPr>
              <a:pPr/>
              <a:t>2/05/14</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E10F44C-1FF7-4EE4-9A16-E2911FF91A21}"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83614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312A0E5-8B5F-4CEC-80F3-0495A6B3D262}" type="datetimeFigureOut">
              <a:rPr lang="nl-NL" smtClean="0"/>
              <a:t>2/05/14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AB41C5D-AF95-49BE-9AAB-B40E735F3D47}" type="slidenum">
              <a:rPr lang="nl-NL" smtClean="0"/>
              <a:t>‹nr.›</a:t>
            </a:fld>
            <a:endParaRPr lang="nl-NL"/>
          </a:p>
        </p:txBody>
      </p:sp>
    </p:spTree>
    <p:extLst>
      <p:ext uri="{BB962C8B-B14F-4D97-AF65-F5344CB8AC3E}">
        <p14:creationId xmlns:p14="http://schemas.microsoft.com/office/powerpoint/2010/main" val="2030270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F0C701C-02C3-46F6-8DE8-926477B925C1}" type="datetimeFigureOut">
              <a:rPr lang="nl-BE" smtClean="0">
                <a:solidFill>
                  <a:prstClr val="black">
                    <a:tint val="75000"/>
                  </a:prstClr>
                </a:solidFill>
              </a:rPr>
              <a:pPr/>
              <a:t>2/05/14</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0E10F44C-1FF7-4EE4-9A16-E2911FF91A21}"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961971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F0C701C-02C3-46F6-8DE8-926477B925C1}" type="datetimeFigureOut">
              <a:rPr lang="nl-BE" smtClean="0">
                <a:solidFill>
                  <a:prstClr val="black">
                    <a:tint val="75000"/>
                  </a:prstClr>
                </a:solidFill>
              </a:rPr>
              <a:pPr/>
              <a:t>2/05/14</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E10F44C-1FF7-4EE4-9A16-E2911FF91A21}"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74243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F0C701C-02C3-46F6-8DE8-926477B925C1}" type="datetimeFigureOut">
              <a:rPr lang="nl-BE" smtClean="0">
                <a:solidFill>
                  <a:prstClr val="black">
                    <a:tint val="75000"/>
                  </a:prstClr>
                </a:solidFill>
              </a:rPr>
              <a:pPr/>
              <a:t>2/05/14</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0E10F44C-1FF7-4EE4-9A16-E2911FF91A21}"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49306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88"/>
            <a:ext cx="7772400" cy="1021556"/>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312A0E5-8B5F-4CEC-80F3-0495A6B3D262}" type="datetimeFigureOut">
              <a:rPr lang="nl-NL" smtClean="0"/>
              <a:t>2/05/14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AB41C5D-AF95-49BE-9AAB-B40E735F3D47}" type="slidenum">
              <a:rPr lang="nl-NL" smtClean="0"/>
              <a:t>‹nr.›</a:t>
            </a:fld>
            <a:endParaRPr lang="nl-NL"/>
          </a:p>
        </p:txBody>
      </p:sp>
    </p:spTree>
    <p:extLst>
      <p:ext uri="{BB962C8B-B14F-4D97-AF65-F5344CB8AC3E}">
        <p14:creationId xmlns:p14="http://schemas.microsoft.com/office/powerpoint/2010/main" val="309041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312A0E5-8B5F-4CEC-80F3-0495A6B3D262}" type="datetimeFigureOut">
              <a:rPr lang="nl-NL" smtClean="0"/>
              <a:t>2/05/14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AB41C5D-AF95-49BE-9AAB-B40E735F3D47}" type="slidenum">
              <a:rPr lang="nl-NL" smtClean="0"/>
              <a:t>‹nr.›</a:t>
            </a:fld>
            <a:endParaRPr lang="nl-NL"/>
          </a:p>
        </p:txBody>
      </p:sp>
    </p:spTree>
    <p:extLst>
      <p:ext uri="{BB962C8B-B14F-4D97-AF65-F5344CB8AC3E}">
        <p14:creationId xmlns:p14="http://schemas.microsoft.com/office/powerpoint/2010/main" val="195219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312A0E5-8B5F-4CEC-80F3-0495A6B3D262}" type="datetimeFigureOut">
              <a:rPr lang="nl-NL" smtClean="0"/>
              <a:t>2/05/14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AB41C5D-AF95-49BE-9AAB-B40E735F3D47}" type="slidenum">
              <a:rPr lang="nl-NL" smtClean="0"/>
              <a:t>‹nr.›</a:t>
            </a:fld>
            <a:endParaRPr lang="nl-NL"/>
          </a:p>
        </p:txBody>
      </p:sp>
    </p:spTree>
    <p:extLst>
      <p:ext uri="{BB962C8B-B14F-4D97-AF65-F5344CB8AC3E}">
        <p14:creationId xmlns:p14="http://schemas.microsoft.com/office/powerpoint/2010/main" val="186434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4312A0E5-8B5F-4CEC-80F3-0495A6B3D262}" type="datetimeFigureOut">
              <a:rPr lang="nl-NL" smtClean="0"/>
              <a:t>2/05/14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AB41C5D-AF95-49BE-9AAB-B40E735F3D47}" type="slidenum">
              <a:rPr lang="nl-NL" smtClean="0"/>
              <a:t>‹nr.›</a:t>
            </a:fld>
            <a:endParaRPr lang="nl-NL"/>
          </a:p>
        </p:txBody>
      </p:sp>
    </p:spTree>
    <p:extLst>
      <p:ext uri="{BB962C8B-B14F-4D97-AF65-F5344CB8AC3E}">
        <p14:creationId xmlns:p14="http://schemas.microsoft.com/office/powerpoint/2010/main" val="1706054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312A0E5-8B5F-4CEC-80F3-0495A6B3D262}" type="datetimeFigureOut">
              <a:rPr lang="nl-NL" smtClean="0"/>
              <a:t>2/05/14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AB41C5D-AF95-49BE-9AAB-B40E735F3D47}" type="slidenum">
              <a:rPr lang="nl-NL" smtClean="0"/>
              <a:t>‹nr.›</a:t>
            </a:fld>
            <a:endParaRPr lang="nl-NL"/>
          </a:p>
        </p:txBody>
      </p:sp>
    </p:spTree>
    <p:extLst>
      <p:ext uri="{BB962C8B-B14F-4D97-AF65-F5344CB8AC3E}">
        <p14:creationId xmlns:p14="http://schemas.microsoft.com/office/powerpoint/2010/main" val="619065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7"/>
            <a:ext cx="3008313" cy="871538"/>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312A0E5-8B5F-4CEC-80F3-0495A6B3D262}" type="datetimeFigureOut">
              <a:rPr lang="nl-NL" smtClean="0"/>
              <a:t>2/05/14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AB41C5D-AF95-49BE-9AAB-B40E735F3D47}" type="slidenum">
              <a:rPr lang="nl-NL" smtClean="0"/>
              <a:t>‹nr.›</a:t>
            </a:fld>
            <a:endParaRPr lang="nl-NL"/>
          </a:p>
        </p:txBody>
      </p:sp>
    </p:spTree>
    <p:extLst>
      <p:ext uri="{BB962C8B-B14F-4D97-AF65-F5344CB8AC3E}">
        <p14:creationId xmlns:p14="http://schemas.microsoft.com/office/powerpoint/2010/main" val="267204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312A0E5-8B5F-4CEC-80F3-0495A6B3D262}" type="datetimeFigureOut">
              <a:rPr lang="nl-NL" smtClean="0"/>
              <a:t>2/05/14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AB41C5D-AF95-49BE-9AAB-B40E735F3D47}" type="slidenum">
              <a:rPr lang="nl-NL" smtClean="0"/>
              <a:t>‹nr.›</a:t>
            </a:fld>
            <a:endParaRPr lang="nl-NL"/>
          </a:p>
        </p:txBody>
      </p:sp>
    </p:spTree>
    <p:extLst>
      <p:ext uri="{BB962C8B-B14F-4D97-AF65-F5344CB8AC3E}">
        <p14:creationId xmlns:p14="http://schemas.microsoft.com/office/powerpoint/2010/main" val="25707196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200155"/>
            <a:ext cx="8229600" cy="3394472"/>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4767275"/>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12A0E5-8B5F-4CEC-80F3-0495A6B3D262}" type="datetimeFigureOut">
              <a:rPr lang="nl-NL" smtClean="0"/>
              <a:t>2/05/14</a:t>
            </a:fld>
            <a:endParaRPr lang="nl-NL"/>
          </a:p>
        </p:txBody>
      </p:sp>
      <p:sp>
        <p:nvSpPr>
          <p:cNvPr id="5" name="Tijdelijke aanduiding voor voettekst 4"/>
          <p:cNvSpPr>
            <a:spLocks noGrp="1"/>
          </p:cNvSpPr>
          <p:nvPr>
            <p:ph type="ftr" sz="quarter" idx="3"/>
          </p:nvPr>
        </p:nvSpPr>
        <p:spPr>
          <a:xfrm>
            <a:off x="3124200" y="4767275"/>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75"/>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AB41C5D-AF95-49BE-9AAB-B40E735F3D47}" type="slidenum">
              <a:rPr lang="nl-NL" smtClean="0"/>
              <a:t>‹nr.›</a:t>
            </a:fld>
            <a:endParaRPr lang="nl-NL"/>
          </a:p>
        </p:txBody>
      </p:sp>
    </p:spTree>
    <p:extLst>
      <p:ext uri="{BB962C8B-B14F-4D97-AF65-F5344CB8AC3E}">
        <p14:creationId xmlns:p14="http://schemas.microsoft.com/office/powerpoint/2010/main" val="1690311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0" i="0" kern="1200">
          <a:solidFill>
            <a:srgbClr val="5A463C"/>
          </a:solidFill>
          <a:latin typeface="Helvetica Light"/>
          <a:ea typeface="+mj-ea"/>
          <a:cs typeface="Helvetica Light"/>
        </a:defRPr>
      </a:lvl1pPr>
    </p:titleStyle>
    <p:bodyStyle>
      <a:lvl1pPr marL="457200" indent="-457200" algn="l" defTabSz="914400" rtl="0" eaLnBrk="1" latinLnBrk="0" hangingPunct="1">
        <a:spcBef>
          <a:spcPct val="20000"/>
        </a:spcBef>
        <a:buFont typeface="Arial"/>
        <a:buChar char="•"/>
        <a:defRPr sz="3200" b="0" i="0" kern="1200">
          <a:solidFill>
            <a:srgbClr val="5A463C"/>
          </a:solidFill>
          <a:latin typeface="Helvetica"/>
          <a:ea typeface="+mn-ea"/>
          <a:cs typeface="Helvetica"/>
        </a:defRPr>
      </a:lvl1pPr>
      <a:lvl2pPr marL="914400" indent="-457200" algn="l" defTabSz="914400" rtl="0" eaLnBrk="1" latinLnBrk="0" hangingPunct="1">
        <a:spcBef>
          <a:spcPct val="20000"/>
        </a:spcBef>
        <a:buFont typeface="Arial"/>
        <a:buChar char="•"/>
        <a:defRPr sz="2800" b="0" i="0" kern="1200">
          <a:solidFill>
            <a:srgbClr val="5A463C"/>
          </a:solidFill>
          <a:latin typeface="Helvetica"/>
          <a:ea typeface="+mn-ea"/>
          <a:cs typeface="Helvetica"/>
        </a:defRPr>
      </a:lvl2pPr>
      <a:lvl3pPr marL="1143000" indent="-228600" algn="l" defTabSz="914400" rtl="0" eaLnBrk="1" latinLnBrk="0" hangingPunct="1">
        <a:spcBef>
          <a:spcPct val="20000"/>
        </a:spcBef>
        <a:buFont typeface="Arial" panose="020B0604020202020204" pitchFamily="34" charset="0"/>
        <a:buChar char="•"/>
        <a:defRPr sz="2400" b="0" i="0" kern="1200">
          <a:solidFill>
            <a:srgbClr val="5A463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i="0" kern="1200">
          <a:solidFill>
            <a:srgbClr val="5A463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i="0" kern="1200">
          <a:solidFill>
            <a:srgbClr val="5A463C"/>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0C701C-02C3-46F6-8DE8-926477B925C1}" type="datetimeFigureOut">
              <a:rPr lang="nl-BE" smtClean="0">
                <a:solidFill>
                  <a:prstClr val="black">
                    <a:tint val="75000"/>
                  </a:prstClr>
                </a:solidFill>
              </a:rPr>
              <a:pPr/>
              <a:t>2/05/14</a:t>
            </a:fld>
            <a:endParaRPr lang="nl-BE">
              <a:solidFill>
                <a:prstClr val="black">
                  <a:tint val="75000"/>
                </a:prstClr>
              </a:solidFill>
            </a:endParaRPr>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E10F44C-1FF7-4EE4-9A16-E2911FF91A21}"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765802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file://localhost/Users/dianeaerts/Dropbox/WISE%20MATERIAAL/POWERPOINTS/voor%20powerpoint-09.p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file://localhost/Users/dianeaerts/Dropbox/WISE%20MATERIAAL/POWERPOINTS/voor%20powerpoint-01.png" TargetMode="External"/><Relationship Id="rId4"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file://localhost/Users/dianeaerts/Dropbox/WISE%20MATERIAAL/POWERPOINTS/voor%20powerpoint-01.png" TargetMode="External"/><Relationship Id="rId4"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file://localhost/Users/dianeaerts/Dropbox/WISE%20MATERIAAL/POWERPOINTS/voor%20powerpoint-01.png" TargetMode="External"/><Relationship Id="rId4"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file://localhost/Users/dianeaerts/Dropbox/WISE%20MATERIAAL/POWERPOINTS/voor%20powerpoint-01.png" TargetMode="External"/><Relationship Id="rId4"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file://localhost/Users/dianeaerts/Dropbox/WISE%20MATERIAAL/POWERPOINTS/voor%20powerpoint-01.png" TargetMode="External"/><Relationship Id="rId6" Type="http://schemas.openxmlformats.org/officeDocument/2006/relationships/image" Target="../media/image4.emf"/><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6.png"/><Relationship Id="rId6" Type="http://schemas.openxmlformats.org/officeDocument/2006/relationships/image" Target="file://localhost/Users/dianeaerts/Dropbox/WISE%20MATERIAAL/POWERPOINTS/voor%20powerpoint-13.png" TargetMode="Externa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8.png"/><Relationship Id="rId6" Type="http://schemas.openxmlformats.org/officeDocument/2006/relationships/image" Target="file://localhost/Users/dianeaerts/Dropbox/WISE%20MATERIAAL/POWERPOINTS/voor%20powerpoint-08.png" TargetMode="Externa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9.png"/><Relationship Id="rId6" Type="http://schemas.openxmlformats.org/officeDocument/2006/relationships/image" Target="file://localhost/Users/dianeaerts/Dropbox/WISE%20MATERIAAL/POWERPOINTS/voor%20powerpoint-15.png"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10.png"/><Relationship Id="rId6" Type="http://schemas.openxmlformats.org/officeDocument/2006/relationships/image" Target="file://localhost/Users/dianeaerts/Dropbox/WISE%20MATERIAAL/POWERPOINTS/voor%20powerpoint-14.png"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9.png" descr="/Users/dianeaerts/Dropbox/WISE MATERIAAL/POWERPOINTS/voor powerpoint-09.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1"/>
            <a:ext cx="9144000" cy="5142557"/>
          </a:xfrm>
          <a:prstGeom prst="rect">
            <a:avLst/>
          </a:prstGeom>
        </p:spPr>
      </p:pic>
      <p:sp>
        <p:nvSpPr>
          <p:cNvPr id="5" name="Titel 1"/>
          <p:cNvSpPr txBox="1">
            <a:spLocks/>
          </p:cNvSpPr>
          <p:nvPr/>
        </p:nvSpPr>
        <p:spPr>
          <a:xfrm>
            <a:off x="251520" y="1815667"/>
            <a:ext cx="864096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sz="2800" b="1" dirty="0" smtClean="0">
                <a:solidFill>
                  <a:schemeClr val="bg1"/>
                </a:solidFill>
                <a:latin typeface="Helvetica"/>
                <a:cs typeface="Helvetica"/>
              </a:rPr>
              <a:t>Intergenerationeel leidinggeven</a:t>
            </a:r>
            <a:endParaRPr lang="nl-NL" sz="2800" b="1" dirty="0">
              <a:solidFill>
                <a:schemeClr val="bg1"/>
              </a:solidFill>
              <a:latin typeface="Helvetica"/>
              <a:cs typeface="Helvetica"/>
            </a:endParaRPr>
          </a:p>
        </p:txBody>
      </p:sp>
    </p:spTree>
    <p:extLst>
      <p:ext uri="{BB962C8B-B14F-4D97-AF65-F5344CB8AC3E}">
        <p14:creationId xmlns:p14="http://schemas.microsoft.com/office/powerpoint/2010/main" val="41398067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961256" y="1131590"/>
            <a:ext cx="7221488" cy="3096344"/>
          </a:xfrm>
        </p:spPr>
        <p:txBody>
          <a:bodyPr>
            <a:noAutofit/>
          </a:bodyPr>
          <a:lstStyle/>
          <a:p>
            <a:pPr marL="0" indent="0" algn="ctr">
              <a:buClr>
                <a:srgbClr val="A1C038"/>
              </a:buClr>
              <a:buNone/>
            </a:pPr>
            <a:r>
              <a:rPr lang="nl-BE" sz="2400" b="1" dirty="0">
                <a:solidFill>
                  <a:srgbClr val="5A463C"/>
                </a:solidFill>
                <a:latin typeface="Helvetica"/>
                <a:cs typeface="Helvetica"/>
              </a:rPr>
              <a:t>“4 verschillende generaties op de werkvloer met verschillende noden en behoeften</a:t>
            </a:r>
            <a:r>
              <a:rPr lang="nl-BE" sz="2400" b="1" dirty="0" smtClean="0">
                <a:solidFill>
                  <a:srgbClr val="5A463C"/>
                </a:solidFill>
                <a:latin typeface="Helvetica"/>
                <a:cs typeface="Helvetica"/>
              </a:rPr>
              <a:t>”</a:t>
            </a:r>
          </a:p>
          <a:p>
            <a:pPr marL="0" indent="0" algn="ctr">
              <a:buClr>
                <a:srgbClr val="A1C038"/>
              </a:buClr>
              <a:buNone/>
            </a:pPr>
            <a:endParaRPr lang="nl-BE" sz="2400" b="1" dirty="0">
              <a:solidFill>
                <a:srgbClr val="5A463C"/>
              </a:solidFill>
              <a:latin typeface="Helvetica"/>
              <a:cs typeface="Helvetica"/>
            </a:endParaRPr>
          </a:p>
          <a:p>
            <a:pPr marL="0" indent="0" algn="ctr">
              <a:buClr>
                <a:srgbClr val="A1C038"/>
              </a:buClr>
              <a:buNone/>
            </a:pPr>
            <a:r>
              <a:rPr lang="nl-BE" sz="2400" dirty="0">
                <a:solidFill>
                  <a:srgbClr val="39A096"/>
                </a:solidFill>
                <a:latin typeface="Helvetica"/>
                <a:cs typeface="Helvetica"/>
              </a:rPr>
              <a:t>Hoe hier mee omgaan als leidinggevende? </a:t>
            </a:r>
            <a:endParaRPr lang="nl-NL" sz="2400" dirty="0">
              <a:solidFill>
                <a:srgbClr val="39A096"/>
              </a:solidFill>
              <a:latin typeface="Helvetica"/>
              <a:cs typeface="Helvetica"/>
            </a:endParaRPr>
          </a:p>
          <a:p>
            <a:pPr marL="0" indent="0" algn="ctr">
              <a:buClr>
                <a:srgbClr val="A1C038"/>
              </a:buClr>
              <a:buNone/>
            </a:pPr>
            <a:endParaRPr lang="nl-BE" sz="2400" b="1" dirty="0">
              <a:solidFill>
                <a:srgbClr val="5A463C"/>
              </a:solidFill>
              <a:latin typeface="Helvetica"/>
              <a:cs typeface="Helvetica"/>
            </a:endParaRPr>
          </a:p>
        </p:txBody>
      </p:sp>
      <p:sp>
        <p:nvSpPr>
          <p:cNvPr id="5" name="Titel 3"/>
          <p:cNvSpPr txBox="1">
            <a:spLocks/>
          </p:cNvSpPr>
          <p:nvPr/>
        </p:nvSpPr>
        <p:spPr>
          <a:xfrm>
            <a:off x="233541" y="287437"/>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39A096"/>
                </a:solidFill>
                <a:latin typeface="Helvetica Light"/>
                <a:cs typeface="Helvetica Light"/>
              </a:rPr>
              <a:t>Workshop: </a:t>
            </a:r>
          </a:p>
        </p:txBody>
      </p:sp>
    </p:spTree>
    <p:extLst>
      <p:ext uri="{BB962C8B-B14F-4D97-AF65-F5344CB8AC3E}">
        <p14:creationId xmlns:p14="http://schemas.microsoft.com/office/powerpoint/2010/main" val="37350769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950912" y="1131590"/>
            <a:ext cx="7221488" cy="3096344"/>
          </a:xfrm>
        </p:spPr>
        <p:txBody>
          <a:bodyPr>
            <a:noAutofit/>
          </a:bodyPr>
          <a:lstStyle/>
          <a:p>
            <a:pPr algn="ctr">
              <a:lnSpc>
                <a:spcPct val="200000"/>
              </a:lnSpc>
              <a:buClr>
                <a:srgbClr val="A1C038"/>
              </a:buClr>
              <a:buFont typeface="Arial"/>
              <a:buChar char="•"/>
            </a:pPr>
            <a:r>
              <a:rPr lang="nl-BE" sz="2000" dirty="0">
                <a:solidFill>
                  <a:srgbClr val="5A463C"/>
                </a:solidFill>
                <a:latin typeface="Helvetica"/>
                <a:cs typeface="Helvetica"/>
              </a:rPr>
              <a:t>4 generaties met elk hun ideaaltypische kenmerken</a:t>
            </a:r>
          </a:p>
          <a:p>
            <a:pPr algn="ctr">
              <a:lnSpc>
                <a:spcPct val="200000"/>
              </a:lnSpc>
              <a:buClr>
                <a:srgbClr val="A1C038"/>
              </a:buClr>
              <a:buFont typeface="Arial"/>
              <a:buChar char="•"/>
            </a:pPr>
            <a:endParaRPr lang="nl-BE" sz="2000" dirty="0">
              <a:solidFill>
                <a:srgbClr val="5A463C"/>
              </a:solidFill>
              <a:latin typeface="Helvetica"/>
              <a:cs typeface="Helvetica"/>
            </a:endParaRPr>
          </a:p>
          <a:p>
            <a:pPr algn="ctr">
              <a:lnSpc>
                <a:spcPct val="200000"/>
              </a:lnSpc>
              <a:buClr>
                <a:srgbClr val="A1C038"/>
              </a:buClr>
              <a:buFont typeface="Arial"/>
              <a:buChar char="•"/>
            </a:pPr>
            <a:r>
              <a:rPr lang="nl-BE" sz="2000" dirty="0">
                <a:solidFill>
                  <a:srgbClr val="5A463C"/>
                </a:solidFill>
                <a:latin typeface="Helvetica"/>
                <a:cs typeface="Helvetica"/>
              </a:rPr>
              <a:t>4 generaties met elk hun noden en behoeften</a:t>
            </a:r>
          </a:p>
          <a:p>
            <a:pPr>
              <a:lnSpc>
                <a:spcPct val="200000"/>
              </a:lnSpc>
            </a:pPr>
            <a:endParaRPr lang="nl-BE" sz="2000" dirty="0">
              <a:solidFill>
                <a:srgbClr val="5A463C"/>
              </a:solidFill>
            </a:endParaRPr>
          </a:p>
          <a:p>
            <a:pPr marL="0" indent="0" algn="ctr">
              <a:lnSpc>
                <a:spcPct val="200000"/>
              </a:lnSpc>
              <a:buClr>
                <a:srgbClr val="A1C038"/>
              </a:buClr>
              <a:buNone/>
            </a:pPr>
            <a:endParaRPr lang="nl-BE" sz="2400" b="1" dirty="0">
              <a:solidFill>
                <a:srgbClr val="5A463C"/>
              </a:solidFill>
              <a:latin typeface="Helvetica"/>
              <a:cs typeface="Helvetica"/>
            </a:endParaRPr>
          </a:p>
        </p:txBody>
      </p:sp>
      <p:sp>
        <p:nvSpPr>
          <p:cNvPr id="5" name="Titel 3"/>
          <p:cNvSpPr txBox="1">
            <a:spLocks/>
          </p:cNvSpPr>
          <p:nvPr/>
        </p:nvSpPr>
        <p:spPr>
          <a:xfrm>
            <a:off x="233541" y="287437"/>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39A096"/>
                </a:solidFill>
                <a:latin typeface="Helvetica Light"/>
                <a:cs typeface="Helvetica Light"/>
              </a:rPr>
              <a:t>Verschillende kenmerken en verwachtingen</a:t>
            </a:r>
          </a:p>
        </p:txBody>
      </p:sp>
    </p:spTree>
    <p:extLst>
      <p:ext uri="{BB962C8B-B14F-4D97-AF65-F5344CB8AC3E}">
        <p14:creationId xmlns:p14="http://schemas.microsoft.com/office/powerpoint/2010/main" val="1055370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6" name="Afgeronde rechthoek 5"/>
          <p:cNvSpPr/>
          <p:nvPr/>
        </p:nvSpPr>
        <p:spPr>
          <a:xfrm>
            <a:off x="2699792" y="1059582"/>
            <a:ext cx="6264696" cy="3384376"/>
          </a:xfrm>
          <a:prstGeom prst="roundRect">
            <a:avLst>
              <a:gd name="adj" fmla="val 3386"/>
            </a:avLst>
          </a:prstGeom>
          <a:noFill/>
          <a:ln>
            <a:solidFill>
              <a:srgbClr val="39A0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itel 3"/>
          <p:cNvSpPr txBox="1">
            <a:spLocks/>
          </p:cNvSpPr>
          <p:nvPr/>
        </p:nvSpPr>
        <p:spPr>
          <a:xfrm>
            <a:off x="233541" y="123478"/>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000" dirty="0" smtClean="0">
                <a:solidFill>
                  <a:srgbClr val="39A096"/>
                </a:solidFill>
                <a:latin typeface="Helvetica Light"/>
                <a:cs typeface="Helvetica Light"/>
              </a:rPr>
              <a:t>Ideaaltypische kenmerken </a:t>
            </a:r>
          </a:p>
          <a:p>
            <a:pPr algn="l"/>
            <a:r>
              <a:rPr lang="nl-BE" altLang="nl-BE" sz="2000" b="1" dirty="0" smtClean="0">
                <a:solidFill>
                  <a:srgbClr val="39A096"/>
                </a:solidFill>
                <a:latin typeface="Helvetica"/>
                <a:cs typeface="Helvetica"/>
              </a:rPr>
              <a:t>Protestgeneratie</a:t>
            </a:r>
            <a:r>
              <a:rPr lang="nl-BE" altLang="nl-BE" sz="2000" dirty="0" smtClean="0">
                <a:solidFill>
                  <a:srgbClr val="39A096"/>
                </a:solidFill>
                <a:latin typeface="Helvetica Light"/>
                <a:cs typeface="Helvetica Light"/>
              </a:rPr>
              <a:t> (°1941- 1955) </a:t>
            </a:r>
            <a:r>
              <a:rPr lang="nl-BE" altLang="nl-BE" sz="2000" dirty="0" smtClean="0">
                <a:solidFill>
                  <a:srgbClr val="39A096"/>
                </a:solidFill>
                <a:latin typeface="Helvetica Light"/>
                <a:cs typeface="Helvetica Light"/>
              </a:rPr>
              <a:t>nu 59 tot 73 jaar</a:t>
            </a:r>
            <a:endParaRPr lang="nl-BE" altLang="nl-BE" sz="2000" dirty="0" smtClean="0">
              <a:solidFill>
                <a:srgbClr val="39A096"/>
              </a:solidFill>
              <a:latin typeface="Helvetica Light"/>
              <a:cs typeface="Helvetica Light"/>
            </a:endParaRPr>
          </a:p>
        </p:txBody>
      </p:sp>
      <p:sp>
        <p:nvSpPr>
          <p:cNvPr id="2" name="Tijdelijke aanduiding voor inhoud 1"/>
          <p:cNvSpPr>
            <a:spLocks noGrp="1"/>
          </p:cNvSpPr>
          <p:nvPr>
            <p:ph idx="1"/>
          </p:nvPr>
        </p:nvSpPr>
        <p:spPr>
          <a:xfrm>
            <a:off x="2771800" y="1121494"/>
            <a:ext cx="6131024" cy="3394472"/>
          </a:xfrm>
        </p:spPr>
        <p:txBody>
          <a:bodyPr>
            <a:noAutofit/>
          </a:bodyPr>
          <a:lstStyle/>
          <a:p>
            <a:pPr marL="285750" indent="-285750">
              <a:spcBef>
                <a:spcPts val="784"/>
              </a:spcBef>
              <a:buClr>
                <a:srgbClr val="39A096"/>
              </a:buClr>
            </a:pPr>
            <a:r>
              <a:rPr lang="nl-BE" sz="1500" dirty="0">
                <a:solidFill>
                  <a:srgbClr val="5A463C"/>
                </a:solidFill>
                <a:latin typeface="Helvetica"/>
                <a:cs typeface="Helvetica"/>
              </a:rPr>
              <a:t>Zijn in kleinere aantallen aanwezig op de arbeidsmarkt.</a:t>
            </a:r>
          </a:p>
          <a:p>
            <a:pPr marL="285750" indent="-285750">
              <a:spcBef>
                <a:spcPts val="784"/>
              </a:spcBef>
              <a:buClr>
                <a:srgbClr val="39A096"/>
              </a:buClr>
            </a:pPr>
            <a:r>
              <a:rPr lang="nl-BE" sz="1500" dirty="0">
                <a:solidFill>
                  <a:srgbClr val="5A463C"/>
                </a:solidFill>
                <a:latin typeface="Helvetica"/>
                <a:cs typeface="Helvetica"/>
              </a:rPr>
              <a:t>Ervaring als een belangrijke troef.</a:t>
            </a:r>
          </a:p>
          <a:p>
            <a:pPr marL="285750" indent="-285750">
              <a:spcBef>
                <a:spcPts val="784"/>
              </a:spcBef>
              <a:buClr>
                <a:srgbClr val="39A096"/>
              </a:buClr>
            </a:pPr>
            <a:r>
              <a:rPr lang="nl-BE" sz="1500" dirty="0">
                <a:solidFill>
                  <a:srgbClr val="5A463C"/>
                </a:solidFill>
                <a:latin typeface="Helvetica"/>
                <a:cs typeface="Helvetica"/>
              </a:rPr>
              <a:t>Zijn trots op hun </a:t>
            </a:r>
            <a:r>
              <a:rPr lang="nl-BE" sz="1500" b="1" dirty="0">
                <a:solidFill>
                  <a:srgbClr val="5A463C"/>
                </a:solidFill>
                <a:latin typeface="Helvetica"/>
                <a:cs typeface="Helvetica"/>
              </a:rPr>
              <a:t>transformerende kracht</a:t>
            </a:r>
            <a:r>
              <a:rPr lang="nl-BE" sz="1500" dirty="0">
                <a:solidFill>
                  <a:srgbClr val="5A463C"/>
                </a:solidFill>
                <a:latin typeface="Helvetica"/>
                <a:cs typeface="Helvetica"/>
              </a:rPr>
              <a:t>, in het verleden en </a:t>
            </a:r>
            <a:r>
              <a:rPr lang="nl-BE" sz="1500" dirty="0" smtClean="0">
                <a:solidFill>
                  <a:srgbClr val="5A463C"/>
                </a:solidFill>
                <a:latin typeface="Helvetica"/>
                <a:cs typeface="Helvetica"/>
              </a:rPr>
              <a:t>nu</a:t>
            </a:r>
            <a:r>
              <a:rPr lang="nl-BE" sz="1500" dirty="0">
                <a:solidFill>
                  <a:srgbClr val="5A463C"/>
                </a:solidFill>
                <a:latin typeface="Helvetica"/>
                <a:cs typeface="Helvetica"/>
              </a:rPr>
              <a:t>. </a:t>
            </a:r>
          </a:p>
          <a:p>
            <a:pPr marL="285750" indent="-285750">
              <a:spcBef>
                <a:spcPts val="784"/>
              </a:spcBef>
              <a:buClr>
                <a:srgbClr val="39A096"/>
              </a:buClr>
            </a:pPr>
            <a:r>
              <a:rPr lang="nl-BE" sz="1500" dirty="0">
                <a:solidFill>
                  <a:srgbClr val="5A463C"/>
                </a:solidFill>
                <a:latin typeface="Helvetica"/>
                <a:cs typeface="Helvetica"/>
              </a:rPr>
              <a:t>Voelen zich vaak in het defensief gedrukt als het om maatschappelijke thema’s gaat (pensioenen, houdbaarheid van de welvaartsstaat, anciëniteitsregelingen)</a:t>
            </a:r>
          </a:p>
          <a:p>
            <a:pPr marL="285750" indent="-285750">
              <a:spcBef>
                <a:spcPts val="784"/>
              </a:spcBef>
              <a:buClr>
                <a:srgbClr val="39A096"/>
              </a:buClr>
            </a:pPr>
            <a:r>
              <a:rPr lang="nl-BE" sz="1500" dirty="0">
                <a:solidFill>
                  <a:srgbClr val="5A463C"/>
                </a:solidFill>
                <a:latin typeface="Helvetica"/>
                <a:cs typeface="Helvetica"/>
              </a:rPr>
              <a:t>Vinden het belangrijk om het over visie en inhoud te hebben </a:t>
            </a:r>
            <a:br>
              <a:rPr lang="nl-BE" sz="1500" dirty="0">
                <a:solidFill>
                  <a:srgbClr val="5A463C"/>
                </a:solidFill>
                <a:latin typeface="Helvetica"/>
                <a:cs typeface="Helvetica"/>
              </a:rPr>
            </a:br>
            <a:r>
              <a:rPr lang="nl-BE" sz="1500" dirty="0">
                <a:solidFill>
                  <a:srgbClr val="5A463C"/>
                </a:solidFill>
                <a:latin typeface="Helvetica"/>
                <a:cs typeface="Helvetica"/>
              </a:rPr>
              <a:t>en dit kan vaak gebeuren via ‘abstracte discussies’.</a:t>
            </a:r>
          </a:p>
          <a:p>
            <a:pPr marL="285750" indent="-285750">
              <a:spcBef>
                <a:spcPts val="784"/>
              </a:spcBef>
              <a:buClr>
                <a:srgbClr val="39A096"/>
              </a:buClr>
            </a:pPr>
            <a:r>
              <a:rPr lang="nl-BE" sz="1500" dirty="0">
                <a:solidFill>
                  <a:srgbClr val="5A463C"/>
                </a:solidFill>
                <a:latin typeface="Helvetica"/>
                <a:cs typeface="Helvetica"/>
              </a:rPr>
              <a:t>Vinden het belangrijk is dat er leiding is, maar zijn vaak allergisch voor te veel autoriteit.</a:t>
            </a:r>
          </a:p>
          <a:p>
            <a:pPr marL="285750" indent="-285750">
              <a:spcBef>
                <a:spcPts val="784"/>
              </a:spcBef>
              <a:buClr>
                <a:srgbClr val="39A096"/>
              </a:buClr>
            </a:pPr>
            <a:r>
              <a:rPr lang="nl-BE" sz="1500" dirty="0">
                <a:solidFill>
                  <a:srgbClr val="5A463C"/>
                </a:solidFill>
                <a:latin typeface="Helvetica"/>
                <a:cs typeface="Helvetica"/>
              </a:rPr>
              <a:t>Zelf worden ze vaak door andere generaties als dominant ervaren. </a:t>
            </a:r>
          </a:p>
          <a:p>
            <a:pPr>
              <a:spcBef>
                <a:spcPts val="784"/>
              </a:spcBef>
              <a:buClr>
                <a:srgbClr val="A1C038"/>
              </a:buClr>
            </a:pPr>
            <a:endParaRPr lang="nl-NL" sz="1600" dirty="0">
              <a:solidFill>
                <a:srgbClr val="5A463C"/>
              </a:solidFill>
              <a:latin typeface="Helvetica"/>
              <a:cs typeface="Helvetica"/>
            </a:endParaRPr>
          </a:p>
        </p:txBody>
      </p:sp>
      <p:pic>
        <p:nvPicPr>
          <p:cNvPr id="7" name="Afbeelding 6" descr="50+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059582"/>
            <a:ext cx="2177325" cy="1368152"/>
          </a:xfrm>
          <a:prstGeom prst="roundRect">
            <a:avLst>
              <a:gd name="adj" fmla="val 5926"/>
            </a:avLst>
          </a:prstGeom>
          <a:solidFill>
            <a:srgbClr val="FFFFFF">
              <a:shade val="85000"/>
            </a:srgbClr>
          </a:solidFill>
          <a:ln>
            <a:solidFill>
              <a:srgbClr val="39A096"/>
            </a:solidFill>
          </a:ln>
          <a:effectLst/>
        </p:spPr>
      </p:pic>
      <p:sp>
        <p:nvSpPr>
          <p:cNvPr id="9" name="Tekstvak 7"/>
          <p:cNvSpPr txBox="1">
            <a:spLocks noChangeArrowheads="1"/>
          </p:cNvSpPr>
          <p:nvPr/>
        </p:nvSpPr>
        <p:spPr bwMode="auto">
          <a:xfrm>
            <a:off x="4427984" y="4444538"/>
            <a:ext cx="44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nl-BE" altLang="nl-BE" sz="800" dirty="0">
                <a:solidFill>
                  <a:srgbClr val="5A463C"/>
                </a:solidFill>
                <a:latin typeface="Helvetica Light"/>
                <a:cs typeface="Helvetica Light"/>
              </a:rPr>
              <a:t>Bron: Miet Timmers, generatielink</a:t>
            </a:r>
          </a:p>
        </p:txBody>
      </p:sp>
    </p:spTree>
    <p:extLst>
      <p:ext uri="{BB962C8B-B14F-4D97-AF65-F5344CB8AC3E}">
        <p14:creationId xmlns:p14="http://schemas.microsoft.com/office/powerpoint/2010/main" val="19221860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9097" y="943"/>
            <a:ext cx="9144000" cy="5142557"/>
          </a:xfrm>
          <a:prstGeom prst="rect">
            <a:avLst/>
          </a:prstGeom>
        </p:spPr>
      </p:pic>
      <p:sp>
        <p:nvSpPr>
          <p:cNvPr id="6" name="Afgeronde rechthoek 5"/>
          <p:cNvSpPr/>
          <p:nvPr/>
        </p:nvSpPr>
        <p:spPr>
          <a:xfrm>
            <a:off x="2699792" y="1059582"/>
            <a:ext cx="6264696" cy="3384376"/>
          </a:xfrm>
          <a:prstGeom prst="roundRect">
            <a:avLst>
              <a:gd name="adj" fmla="val 2739"/>
            </a:avLst>
          </a:prstGeom>
          <a:noFill/>
          <a:ln>
            <a:solidFill>
              <a:srgbClr val="39A0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itel 3"/>
          <p:cNvSpPr txBox="1">
            <a:spLocks/>
          </p:cNvSpPr>
          <p:nvPr/>
        </p:nvSpPr>
        <p:spPr>
          <a:xfrm>
            <a:off x="233541" y="123478"/>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000" dirty="0" smtClean="0">
                <a:solidFill>
                  <a:srgbClr val="39A096"/>
                </a:solidFill>
                <a:latin typeface="Helvetica Light"/>
                <a:cs typeface="Helvetica Light"/>
              </a:rPr>
              <a:t>Ideaaltypische kenmerken </a:t>
            </a:r>
          </a:p>
          <a:p>
            <a:pPr algn="l"/>
            <a:r>
              <a:rPr lang="nl-BE" altLang="nl-BE" sz="2000" b="1" dirty="0" smtClean="0">
                <a:solidFill>
                  <a:srgbClr val="39A096"/>
                </a:solidFill>
                <a:latin typeface="Helvetica"/>
                <a:cs typeface="Helvetica"/>
              </a:rPr>
              <a:t>Generatie X</a:t>
            </a:r>
            <a:r>
              <a:rPr lang="nl-BE" altLang="nl-BE" sz="2000" dirty="0" smtClean="0">
                <a:solidFill>
                  <a:srgbClr val="39A096"/>
                </a:solidFill>
                <a:latin typeface="Helvetica Light"/>
                <a:cs typeface="Helvetica Light"/>
              </a:rPr>
              <a:t> (°1956-1970) </a:t>
            </a:r>
            <a:r>
              <a:rPr lang="nl-BE" altLang="nl-BE" sz="2000" dirty="0" smtClean="0">
                <a:solidFill>
                  <a:srgbClr val="39A096"/>
                </a:solidFill>
                <a:latin typeface="Helvetica Light"/>
                <a:cs typeface="Helvetica Light"/>
              </a:rPr>
              <a:t>nu 44 tot 58 jaar</a:t>
            </a:r>
            <a:endParaRPr lang="nl-BE" altLang="nl-BE" sz="2000" dirty="0" smtClean="0">
              <a:solidFill>
                <a:srgbClr val="39A096"/>
              </a:solidFill>
              <a:latin typeface="Helvetica Light"/>
              <a:cs typeface="Helvetica Light"/>
            </a:endParaRPr>
          </a:p>
        </p:txBody>
      </p:sp>
      <p:sp>
        <p:nvSpPr>
          <p:cNvPr id="2" name="Tijdelijke aanduiding voor inhoud 1"/>
          <p:cNvSpPr>
            <a:spLocks noGrp="1"/>
          </p:cNvSpPr>
          <p:nvPr>
            <p:ph idx="1"/>
          </p:nvPr>
        </p:nvSpPr>
        <p:spPr>
          <a:xfrm>
            <a:off x="2771800" y="915566"/>
            <a:ext cx="6131024" cy="3394472"/>
          </a:xfrm>
        </p:spPr>
        <p:txBody>
          <a:bodyPr>
            <a:noAutofit/>
          </a:bodyPr>
          <a:lstStyle/>
          <a:p>
            <a:pPr marL="0" indent="0">
              <a:buNone/>
            </a:pPr>
            <a:endParaRPr lang="nl-BE" sz="800" b="1" dirty="0" smtClean="0"/>
          </a:p>
          <a:p>
            <a:pPr>
              <a:buClr>
                <a:srgbClr val="39A096"/>
              </a:buClr>
            </a:pPr>
            <a:r>
              <a:rPr lang="nl-BE" sz="1400" dirty="0">
                <a:solidFill>
                  <a:srgbClr val="5A463C"/>
                </a:solidFill>
                <a:latin typeface="Helvetica"/>
                <a:cs typeface="Helvetica"/>
              </a:rPr>
              <a:t>De eerste generatie die volop kon profiteren van de </a:t>
            </a:r>
            <a:br>
              <a:rPr lang="nl-BE" sz="1400" dirty="0">
                <a:solidFill>
                  <a:srgbClr val="5A463C"/>
                </a:solidFill>
                <a:latin typeface="Helvetica"/>
                <a:cs typeface="Helvetica"/>
              </a:rPr>
            </a:br>
            <a:r>
              <a:rPr lang="nl-BE" sz="1400" dirty="0">
                <a:solidFill>
                  <a:srgbClr val="5A463C"/>
                </a:solidFill>
                <a:latin typeface="Helvetica"/>
                <a:cs typeface="Helvetica"/>
              </a:rPr>
              <a:t>democratisering van het hoger onderwijs.</a:t>
            </a:r>
          </a:p>
          <a:p>
            <a:pPr>
              <a:buClr>
                <a:srgbClr val="39A096"/>
              </a:buClr>
            </a:pPr>
            <a:r>
              <a:rPr lang="nl-BE" sz="1400" dirty="0">
                <a:solidFill>
                  <a:srgbClr val="5A463C"/>
                </a:solidFill>
                <a:latin typeface="Helvetica"/>
                <a:cs typeface="Helvetica"/>
              </a:rPr>
              <a:t>De eerste generatie vrouwen die massaal op de </a:t>
            </a:r>
            <a:br>
              <a:rPr lang="nl-BE" sz="1400" dirty="0">
                <a:solidFill>
                  <a:srgbClr val="5A463C"/>
                </a:solidFill>
                <a:latin typeface="Helvetica"/>
                <a:cs typeface="Helvetica"/>
              </a:rPr>
            </a:br>
            <a:r>
              <a:rPr lang="nl-BE" sz="1400" dirty="0">
                <a:solidFill>
                  <a:srgbClr val="5A463C"/>
                </a:solidFill>
                <a:latin typeface="Helvetica"/>
                <a:cs typeface="Helvetica"/>
              </a:rPr>
              <a:t>arbeidsmarkt kwam (in een crisismoment). Ontstaan van het tweeverdienersgezin als norm.</a:t>
            </a:r>
            <a:br>
              <a:rPr lang="nl-BE" sz="1400" dirty="0">
                <a:solidFill>
                  <a:srgbClr val="5A463C"/>
                </a:solidFill>
                <a:latin typeface="Helvetica"/>
                <a:cs typeface="Helvetica"/>
              </a:rPr>
            </a:br>
            <a:r>
              <a:rPr lang="nl-BE" sz="1400" dirty="0">
                <a:solidFill>
                  <a:srgbClr val="5A463C"/>
                </a:solidFill>
                <a:latin typeface="Helvetica"/>
                <a:cs typeface="Helvetica"/>
                <a:sym typeface="Wingdings" pitchFamily="2" charset="2"/>
              </a:rPr>
              <a:t>Ze zijn </a:t>
            </a:r>
            <a:r>
              <a:rPr lang="nl-BE" sz="1400" b="1" dirty="0">
                <a:solidFill>
                  <a:srgbClr val="5A463C"/>
                </a:solidFill>
                <a:latin typeface="Helvetica"/>
                <a:cs typeface="Helvetica"/>
                <a:sym typeface="Wingdings" pitchFamily="2" charset="2"/>
              </a:rPr>
              <a:t>een verbindende generatie. </a:t>
            </a:r>
            <a:r>
              <a:rPr lang="nl-BE" sz="1400" dirty="0">
                <a:solidFill>
                  <a:srgbClr val="5A463C"/>
                </a:solidFill>
                <a:latin typeface="Helvetica"/>
                <a:cs typeface="Helvetica"/>
                <a:sym typeface="Wingdings" pitchFamily="2" charset="2"/>
              </a:rPr>
              <a:t>Ze  zoeken verbinding tussen mensen in teams, organisaties, families, … </a:t>
            </a:r>
          </a:p>
          <a:p>
            <a:pPr>
              <a:buClr>
                <a:srgbClr val="39A096"/>
              </a:buClr>
            </a:pPr>
            <a:r>
              <a:rPr lang="nl-BE" sz="1400" dirty="0">
                <a:solidFill>
                  <a:srgbClr val="5A463C"/>
                </a:solidFill>
                <a:latin typeface="Helvetica"/>
                <a:cs typeface="Helvetica"/>
                <a:sym typeface="Wingdings" pitchFamily="2" charset="2"/>
              </a:rPr>
              <a:t>Hebben oog voor diversiteit.</a:t>
            </a:r>
          </a:p>
          <a:p>
            <a:pPr>
              <a:buClr>
                <a:srgbClr val="39A096"/>
              </a:buClr>
            </a:pPr>
            <a:r>
              <a:rPr lang="nl-BE" sz="1400" dirty="0">
                <a:solidFill>
                  <a:srgbClr val="5A463C"/>
                </a:solidFill>
                <a:latin typeface="Helvetica"/>
                <a:cs typeface="Helvetica"/>
                <a:sym typeface="Wingdings" pitchFamily="2" charset="2"/>
              </a:rPr>
              <a:t>Ze zijn een balanszoekende generatie (balans tussen zelf en collectief, arbeid en gezin, …) Ze komen vaak wat bescheiden over en vinden het niet altijd gemakkelijk om hiërarchische leiding te nemen. </a:t>
            </a:r>
          </a:p>
          <a:p>
            <a:pPr>
              <a:buClr>
                <a:srgbClr val="39A096"/>
              </a:buClr>
            </a:pPr>
            <a:r>
              <a:rPr lang="nl-BE" sz="1400" dirty="0">
                <a:solidFill>
                  <a:srgbClr val="5A463C"/>
                </a:solidFill>
                <a:latin typeface="Helvetica"/>
                <a:cs typeface="Helvetica"/>
                <a:sym typeface="Wingdings" pitchFamily="2" charset="2"/>
              </a:rPr>
              <a:t>Zijn prototypes van de coachende leider.</a:t>
            </a:r>
          </a:p>
          <a:p>
            <a:pPr>
              <a:buClr>
                <a:srgbClr val="39A096"/>
              </a:buClr>
            </a:pPr>
            <a:r>
              <a:rPr lang="nl-BE" sz="1400" dirty="0">
                <a:solidFill>
                  <a:srgbClr val="5A463C"/>
                </a:solidFill>
                <a:latin typeface="Helvetica"/>
                <a:cs typeface="Helvetica"/>
              </a:rPr>
              <a:t>Ze vinden het niet altijd gemakkelijk om rechtstreekse confrontaties aan te gaan: conflict vermijdende houding en wandelgangbesluiten.  </a:t>
            </a:r>
            <a:endParaRPr lang="nl-BE" sz="1400" dirty="0">
              <a:solidFill>
                <a:srgbClr val="5A463C"/>
              </a:solidFill>
              <a:latin typeface="Helvetica"/>
              <a:cs typeface="Helvetica"/>
            </a:endParaRPr>
          </a:p>
        </p:txBody>
      </p:sp>
      <p:pic>
        <p:nvPicPr>
          <p:cNvPr id="3" name="Afbeelding 2" descr="40+2.jpg"/>
          <p:cNvPicPr>
            <a:picLocks noChangeAspect="1"/>
          </p:cNvPicPr>
          <p:nvPr/>
        </p:nvPicPr>
        <p:blipFill rotWithShape="1">
          <a:blip r:embed="rId4" cstate="print">
            <a:extLst>
              <a:ext uri="{28A0092B-C50C-407E-A947-70E740481C1C}">
                <a14:useLocalDpi xmlns:a14="http://schemas.microsoft.com/office/drawing/2010/main" val="0"/>
              </a:ext>
            </a:extLst>
          </a:blip>
          <a:srcRect b="2792"/>
          <a:stretch/>
        </p:blipFill>
        <p:spPr>
          <a:xfrm>
            <a:off x="323529" y="1059583"/>
            <a:ext cx="2215631" cy="1399956"/>
          </a:xfrm>
          <a:prstGeom prst="roundRect">
            <a:avLst>
              <a:gd name="adj" fmla="val 4013"/>
            </a:avLst>
          </a:prstGeom>
          <a:solidFill>
            <a:srgbClr val="FFFFFF">
              <a:shade val="85000"/>
            </a:srgbClr>
          </a:solidFill>
          <a:ln>
            <a:solidFill>
              <a:srgbClr val="39A096"/>
            </a:solidFill>
          </a:ln>
          <a:effectLst/>
        </p:spPr>
      </p:pic>
      <p:sp>
        <p:nvSpPr>
          <p:cNvPr id="8" name="Tekstvak 7"/>
          <p:cNvSpPr txBox="1">
            <a:spLocks noChangeArrowheads="1"/>
          </p:cNvSpPr>
          <p:nvPr/>
        </p:nvSpPr>
        <p:spPr bwMode="auto">
          <a:xfrm>
            <a:off x="4427984" y="4444538"/>
            <a:ext cx="44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nl-BE" altLang="nl-BE" sz="800" dirty="0">
                <a:solidFill>
                  <a:srgbClr val="5A463C"/>
                </a:solidFill>
                <a:latin typeface="Helvetica Light"/>
                <a:cs typeface="Helvetica Light"/>
              </a:rPr>
              <a:t>Bron: Miet Timmers, generatielink</a:t>
            </a:r>
          </a:p>
        </p:txBody>
      </p:sp>
    </p:spTree>
    <p:extLst>
      <p:ext uri="{BB962C8B-B14F-4D97-AF65-F5344CB8AC3E}">
        <p14:creationId xmlns:p14="http://schemas.microsoft.com/office/powerpoint/2010/main" val="26013638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9097" y="943"/>
            <a:ext cx="9144000" cy="5142557"/>
          </a:xfrm>
          <a:prstGeom prst="rect">
            <a:avLst/>
          </a:prstGeom>
        </p:spPr>
      </p:pic>
      <p:sp>
        <p:nvSpPr>
          <p:cNvPr id="6" name="Afgeronde rechthoek 5"/>
          <p:cNvSpPr/>
          <p:nvPr/>
        </p:nvSpPr>
        <p:spPr>
          <a:xfrm>
            <a:off x="2699792" y="1059582"/>
            <a:ext cx="6264696" cy="3384376"/>
          </a:xfrm>
          <a:prstGeom prst="roundRect">
            <a:avLst>
              <a:gd name="adj" fmla="val 2954"/>
            </a:avLst>
          </a:prstGeom>
          <a:noFill/>
          <a:ln>
            <a:solidFill>
              <a:srgbClr val="39A0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itel 3"/>
          <p:cNvSpPr txBox="1">
            <a:spLocks/>
          </p:cNvSpPr>
          <p:nvPr/>
        </p:nvSpPr>
        <p:spPr>
          <a:xfrm>
            <a:off x="233541" y="123478"/>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000" dirty="0" smtClean="0">
                <a:solidFill>
                  <a:srgbClr val="39A096"/>
                </a:solidFill>
                <a:latin typeface="Helvetica Light"/>
                <a:cs typeface="Helvetica Light"/>
              </a:rPr>
              <a:t>Ideaaltypische kenmerken </a:t>
            </a:r>
          </a:p>
          <a:p>
            <a:pPr algn="l"/>
            <a:r>
              <a:rPr lang="nl-BE" altLang="nl-BE" sz="2000" b="1" dirty="0" smtClean="0">
                <a:solidFill>
                  <a:srgbClr val="39A096"/>
                </a:solidFill>
                <a:latin typeface="Helvetica"/>
                <a:cs typeface="Helvetica"/>
              </a:rPr>
              <a:t>Pragmatische generatie</a:t>
            </a:r>
            <a:r>
              <a:rPr lang="nl-BE" altLang="nl-BE" sz="2000" dirty="0" smtClean="0">
                <a:solidFill>
                  <a:srgbClr val="39A096"/>
                </a:solidFill>
                <a:latin typeface="Helvetica Light"/>
                <a:cs typeface="Helvetica Light"/>
              </a:rPr>
              <a:t> (°1971-1985) </a:t>
            </a:r>
            <a:r>
              <a:rPr lang="nl-BE" altLang="nl-BE" sz="2000" dirty="0" smtClean="0">
                <a:solidFill>
                  <a:srgbClr val="39A096"/>
                </a:solidFill>
                <a:latin typeface="Helvetica Light"/>
                <a:cs typeface="Helvetica Light"/>
              </a:rPr>
              <a:t>nu 29 tot 43 jaar</a:t>
            </a:r>
            <a:endParaRPr lang="nl-BE" altLang="nl-BE" sz="2000" dirty="0" smtClean="0">
              <a:solidFill>
                <a:srgbClr val="39A096"/>
              </a:solidFill>
              <a:latin typeface="Helvetica Light"/>
              <a:cs typeface="Helvetica Light"/>
            </a:endParaRPr>
          </a:p>
        </p:txBody>
      </p:sp>
      <p:sp>
        <p:nvSpPr>
          <p:cNvPr id="2" name="Tijdelijke aanduiding voor inhoud 1"/>
          <p:cNvSpPr>
            <a:spLocks noGrp="1"/>
          </p:cNvSpPr>
          <p:nvPr>
            <p:ph idx="1"/>
          </p:nvPr>
        </p:nvSpPr>
        <p:spPr>
          <a:xfrm>
            <a:off x="2771800" y="915566"/>
            <a:ext cx="6131024" cy="3394472"/>
          </a:xfrm>
        </p:spPr>
        <p:txBody>
          <a:bodyPr>
            <a:noAutofit/>
          </a:bodyPr>
          <a:lstStyle/>
          <a:p>
            <a:pPr marL="0" indent="0">
              <a:buNone/>
            </a:pPr>
            <a:endParaRPr lang="nl-BE" sz="800" b="1" dirty="0" smtClean="0">
              <a:solidFill>
                <a:srgbClr val="5A463C"/>
              </a:solidFill>
            </a:endParaRPr>
          </a:p>
          <a:p>
            <a:pPr>
              <a:buClr>
                <a:srgbClr val="39A096"/>
              </a:buClr>
            </a:pPr>
            <a:r>
              <a:rPr lang="nl-BE" sz="1400" dirty="0">
                <a:solidFill>
                  <a:srgbClr val="5A463C"/>
                </a:solidFill>
                <a:latin typeface="Helvetica"/>
                <a:cs typeface="Helvetica"/>
              </a:rPr>
              <a:t>Ze kregen als kind alle kansen, maar moesten ook (leren) </a:t>
            </a:r>
            <a:br>
              <a:rPr lang="nl-BE" sz="1400" dirty="0">
                <a:solidFill>
                  <a:srgbClr val="5A463C"/>
                </a:solidFill>
                <a:latin typeface="Helvetica"/>
                <a:cs typeface="Helvetica"/>
              </a:rPr>
            </a:br>
            <a:r>
              <a:rPr lang="nl-BE" sz="1400" dirty="0">
                <a:solidFill>
                  <a:srgbClr val="5A463C"/>
                </a:solidFill>
                <a:latin typeface="Helvetica"/>
                <a:cs typeface="Helvetica"/>
              </a:rPr>
              <a:t>kiezen.</a:t>
            </a:r>
          </a:p>
          <a:p>
            <a:pPr>
              <a:buClr>
                <a:srgbClr val="39A096"/>
              </a:buClr>
            </a:pPr>
            <a:r>
              <a:rPr lang="nl-BE" sz="1400" dirty="0">
                <a:solidFill>
                  <a:srgbClr val="5A463C"/>
                </a:solidFill>
                <a:latin typeface="Helvetica"/>
                <a:cs typeface="Helvetica"/>
              </a:rPr>
              <a:t>Eerste generatie studenten die ‘internationaal ging’. </a:t>
            </a:r>
          </a:p>
          <a:p>
            <a:pPr>
              <a:buClr>
                <a:srgbClr val="39A096"/>
              </a:buClr>
            </a:pPr>
            <a:r>
              <a:rPr lang="nl-BE" sz="1400" dirty="0">
                <a:solidFill>
                  <a:srgbClr val="5A463C"/>
                </a:solidFill>
                <a:latin typeface="Helvetica"/>
                <a:cs typeface="Helvetica"/>
              </a:rPr>
              <a:t>Ze worden ook wel eens de ‘Me-generation’ genoemd. Zelfontplooiing vinden ze heel belangrijk. Wat ze doen, moet zo goed mogelijk aansluiten bij wie ze zijn. Indien niet, haken ze gemakkelijk af (jobhopping).</a:t>
            </a:r>
          </a:p>
          <a:p>
            <a:pPr>
              <a:buClr>
                <a:srgbClr val="39A096"/>
              </a:buClr>
            </a:pPr>
            <a:r>
              <a:rPr lang="nl-BE" sz="1400" dirty="0">
                <a:solidFill>
                  <a:srgbClr val="5A463C"/>
                </a:solidFill>
                <a:latin typeface="Helvetica"/>
                <a:cs typeface="Helvetica"/>
              </a:rPr>
              <a:t>Ze zijn gericht op continue verandering en zijn vaak de motor van verandering. Ze brengen computer, internet, snelle communicatie en besluitvormingsprocessen mee op de werkvloer.</a:t>
            </a:r>
          </a:p>
          <a:p>
            <a:pPr>
              <a:buClr>
                <a:srgbClr val="39A096"/>
              </a:buClr>
            </a:pPr>
            <a:r>
              <a:rPr lang="nl-BE" sz="1400" dirty="0">
                <a:solidFill>
                  <a:srgbClr val="5A463C"/>
                </a:solidFill>
                <a:latin typeface="Helvetica"/>
                <a:cs typeface="Helvetica"/>
              </a:rPr>
              <a:t>Steken soms de “X-ers” voorbij op hiërarchisch vlak.</a:t>
            </a:r>
          </a:p>
        </p:txBody>
      </p:sp>
      <p:sp>
        <p:nvSpPr>
          <p:cNvPr id="8" name="Tekstvak 7"/>
          <p:cNvSpPr txBox="1">
            <a:spLocks noChangeArrowheads="1"/>
          </p:cNvSpPr>
          <p:nvPr/>
        </p:nvSpPr>
        <p:spPr bwMode="auto">
          <a:xfrm>
            <a:off x="4427984" y="4444538"/>
            <a:ext cx="44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nl-BE" altLang="nl-BE" sz="800" dirty="0">
                <a:solidFill>
                  <a:srgbClr val="5A463C"/>
                </a:solidFill>
                <a:latin typeface="Helvetica Light"/>
                <a:cs typeface="Helvetica Light"/>
              </a:rPr>
              <a:t>Bron: Miet Timmers, generatielink</a:t>
            </a:r>
          </a:p>
        </p:txBody>
      </p:sp>
      <p:pic>
        <p:nvPicPr>
          <p:cNvPr id="7" name="Afbeelding 6" descr="30+1.jpg"/>
          <p:cNvPicPr>
            <a:picLocks noChangeAspect="1"/>
          </p:cNvPicPr>
          <p:nvPr/>
        </p:nvPicPr>
        <p:blipFill rotWithShape="1">
          <a:blip r:embed="rId4" cstate="print">
            <a:extLst>
              <a:ext uri="{28A0092B-C50C-407E-A947-70E740481C1C}">
                <a14:useLocalDpi xmlns:a14="http://schemas.microsoft.com/office/drawing/2010/main" val="0"/>
              </a:ext>
            </a:extLst>
          </a:blip>
          <a:srcRect r="10113" b="7903"/>
          <a:stretch/>
        </p:blipFill>
        <p:spPr>
          <a:xfrm>
            <a:off x="323528" y="1059582"/>
            <a:ext cx="2209274" cy="1392658"/>
          </a:xfrm>
          <a:prstGeom prst="roundRect">
            <a:avLst>
              <a:gd name="adj" fmla="val 4859"/>
            </a:avLst>
          </a:prstGeom>
          <a:solidFill>
            <a:srgbClr val="FFFFFF">
              <a:shade val="85000"/>
            </a:srgbClr>
          </a:solidFill>
          <a:ln>
            <a:solidFill>
              <a:srgbClr val="39A096"/>
            </a:solidFill>
          </a:ln>
          <a:effectLst/>
        </p:spPr>
      </p:pic>
    </p:spTree>
    <p:extLst>
      <p:ext uri="{BB962C8B-B14F-4D97-AF65-F5344CB8AC3E}">
        <p14:creationId xmlns:p14="http://schemas.microsoft.com/office/powerpoint/2010/main" val="17553453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9097" y="943"/>
            <a:ext cx="9144000" cy="5142557"/>
          </a:xfrm>
          <a:prstGeom prst="rect">
            <a:avLst/>
          </a:prstGeom>
        </p:spPr>
      </p:pic>
      <p:sp>
        <p:nvSpPr>
          <p:cNvPr id="6" name="Afgeronde rechthoek 5"/>
          <p:cNvSpPr/>
          <p:nvPr/>
        </p:nvSpPr>
        <p:spPr>
          <a:xfrm>
            <a:off x="2699792" y="1059582"/>
            <a:ext cx="6264696" cy="3384376"/>
          </a:xfrm>
          <a:prstGeom prst="roundRect">
            <a:avLst>
              <a:gd name="adj" fmla="val 2954"/>
            </a:avLst>
          </a:prstGeom>
          <a:noFill/>
          <a:ln>
            <a:solidFill>
              <a:srgbClr val="39A0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itel 3"/>
          <p:cNvSpPr txBox="1">
            <a:spLocks/>
          </p:cNvSpPr>
          <p:nvPr/>
        </p:nvSpPr>
        <p:spPr>
          <a:xfrm>
            <a:off x="233541" y="123478"/>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000" dirty="0" smtClean="0">
                <a:solidFill>
                  <a:srgbClr val="39A096"/>
                </a:solidFill>
                <a:latin typeface="Helvetica Light"/>
                <a:cs typeface="Helvetica Light"/>
              </a:rPr>
              <a:t>Ideaaltypische kenmerken </a:t>
            </a:r>
          </a:p>
          <a:p>
            <a:pPr algn="l"/>
            <a:r>
              <a:rPr lang="nl-BE" altLang="nl-BE" sz="2000" b="1" dirty="0" smtClean="0">
                <a:solidFill>
                  <a:srgbClr val="39A096"/>
                </a:solidFill>
                <a:latin typeface="Helvetica"/>
                <a:cs typeface="Helvetica"/>
              </a:rPr>
              <a:t>Generatie Y</a:t>
            </a:r>
            <a:r>
              <a:rPr lang="nl-BE" altLang="nl-BE" sz="2000" dirty="0">
                <a:solidFill>
                  <a:srgbClr val="39A096"/>
                </a:solidFill>
                <a:latin typeface="Helvetica Light"/>
                <a:cs typeface="Helvetica Light"/>
              </a:rPr>
              <a:t> </a:t>
            </a:r>
            <a:r>
              <a:rPr lang="nl-BE" altLang="nl-BE" sz="2000" dirty="0" smtClean="0">
                <a:solidFill>
                  <a:srgbClr val="39A096"/>
                </a:solidFill>
                <a:latin typeface="Helvetica Light"/>
                <a:cs typeface="Helvetica Light"/>
              </a:rPr>
              <a:t>(°1986-2000) </a:t>
            </a:r>
            <a:r>
              <a:rPr lang="nl-BE" altLang="nl-BE" sz="2000" dirty="0" smtClean="0">
                <a:solidFill>
                  <a:srgbClr val="39A096"/>
                </a:solidFill>
                <a:latin typeface="Helvetica Light"/>
                <a:cs typeface="Helvetica Light"/>
              </a:rPr>
              <a:t>nu 14 tot 28 jaar</a:t>
            </a:r>
            <a:endParaRPr lang="nl-BE" altLang="nl-BE" sz="2000" dirty="0" smtClean="0">
              <a:solidFill>
                <a:srgbClr val="39A096"/>
              </a:solidFill>
              <a:latin typeface="Helvetica Light"/>
              <a:cs typeface="Helvetica Light"/>
            </a:endParaRPr>
          </a:p>
        </p:txBody>
      </p:sp>
      <p:sp>
        <p:nvSpPr>
          <p:cNvPr id="2" name="Tijdelijke aanduiding voor inhoud 1"/>
          <p:cNvSpPr>
            <a:spLocks noGrp="1"/>
          </p:cNvSpPr>
          <p:nvPr>
            <p:ph idx="1"/>
          </p:nvPr>
        </p:nvSpPr>
        <p:spPr>
          <a:xfrm>
            <a:off x="2771800" y="915566"/>
            <a:ext cx="6131024" cy="3394472"/>
          </a:xfrm>
        </p:spPr>
        <p:txBody>
          <a:bodyPr>
            <a:noAutofit/>
          </a:bodyPr>
          <a:lstStyle/>
          <a:p>
            <a:pPr marL="0" indent="0">
              <a:buNone/>
            </a:pPr>
            <a:endParaRPr lang="nl-BE" sz="800" b="1" dirty="0" smtClean="0">
              <a:solidFill>
                <a:srgbClr val="5A463C"/>
              </a:solidFill>
            </a:endParaRPr>
          </a:p>
          <a:p>
            <a:pPr lvl="0">
              <a:buClr>
                <a:srgbClr val="39A096"/>
              </a:buClr>
            </a:pPr>
            <a:r>
              <a:rPr lang="nl-BE" sz="1400" dirty="0">
                <a:solidFill>
                  <a:srgbClr val="5A463C"/>
                </a:solidFill>
                <a:latin typeface="Helvetica"/>
                <a:cs typeface="Helvetica"/>
              </a:rPr>
              <a:t>Staan centraal in de opvoeding ‘Kind is Koning’. </a:t>
            </a:r>
          </a:p>
          <a:p>
            <a:pPr lvl="0">
              <a:buClr>
                <a:srgbClr val="39A096"/>
              </a:buClr>
            </a:pPr>
            <a:r>
              <a:rPr lang="nl-BE" sz="1400" dirty="0">
                <a:solidFill>
                  <a:srgbClr val="5A463C"/>
                </a:solidFill>
                <a:latin typeface="Helvetica"/>
                <a:cs typeface="Helvetica"/>
              </a:rPr>
              <a:t>“Ketnet”-generatie/applausgeneratie.</a:t>
            </a:r>
          </a:p>
          <a:p>
            <a:pPr lvl="0">
              <a:buClr>
                <a:srgbClr val="39A096"/>
              </a:buClr>
            </a:pPr>
            <a:r>
              <a:rPr lang="nl-BE" sz="1400" dirty="0">
                <a:solidFill>
                  <a:srgbClr val="5A463C"/>
                </a:solidFill>
                <a:latin typeface="Helvetica"/>
                <a:cs typeface="Helvetica"/>
              </a:rPr>
              <a:t>Beleven hoogconjuctuur tijdens vormende fase.</a:t>
            </a:r>
          </a:p>
          <a:p>
            <a:pPr lvl="0">
              <a:buClr>
                <a:srgbClr val="39A096"/>
              </a:buClr>
            </a:pPr>
            <a:r>
              <a:rPr lang="nl-BE" sz="1400" dirty="0">
                <a:solidFill>
                  <a:srgbClr val="5A463C"/>
                </a:solidFill>
                <a:latin typeface="Helvetica"/>
                <a:cs typeface="Helvetica"/>
              </a:rPr>
              <a:t>Veroorzaakt ‘schok’ op de werkvloer. </a:t>
            </a:r>
          </a:p>
          <a:p>
            <a:pPr lvl="0">
              <a:buClr>
                <a:srgbClr val="39A096"/>
              </a:buClr>
            </a:pPr>
            <a:r>
              <a:rPr lang="nl-BE" sz="1400" dirty="0">
                <a:solidFill>
                  <a:srgbClr val="5A463C"/>
                </a:solidFill>
                <a:latin typeface="Helvetica"/>
                <a:cs typeface="Helvetica"/>
              </a:rPr>
              <a:t>Hoge verwachtingen naar werkgever toe.</a:t>
            </a:r>
          </a:p>
          <a:p>
            <a:pPr lvl="0">
              <a:buClr>
                <a:srgbClr val="39A096"/>
              </a:buClr>
            </a:pPr>
            <a:r>
              <a:rPr lang="nl-BE" sz="1400" dirty="0">
                <a:solidFill>
                  <a:srgbClr val="5A463C"/>
                </a:solidFill>
                <a:latin typeface="Helvetica"/>
                <a:cs typeface="Helvetica"/>
              </a:rPr>
              <a:t>Willen zelf investeren in performantie, collegialiteit, ethisch gedrag. </a:t>
            </a:r>
          </a:p>
          <a:p>
            <a:pPr lvl="0">
              <a:buClr>
                <a:srgbClr val="39A096"/>
              </a:buClr>
            </a:pPr>
            <a:r>
              <a:rPr lang="nl-BE" sz="1400" dirty="0">
                <a:solidFill>
                  <a:srgbClr val="5A463C"/>
                </a:solidFill>
                <a:latin typeface="Helvetica"/>
                <a:cs typeface="Helvetica"/>
              </a:rPr>
              <a:t>Prioriteit  één op het vlak van werk = goede combinatie arbeid en priveleven/gezin (ook voor mannen).</a:t>
            </a:r>
          </a:p>
          <a:p>
            <a:pPr lvl="0">
              <a:buClr>
                <a:srgbClr val="39A096"/>
              </a:buClr>
            </a:pPr>
            <a:r>
              <a:rPr lang="nl-BE" sz="1400" dirty="0">
                <a:solidFill>
                  <a:srgbClr val="5A463C"/>
                </a:solidFill>
                <a:latin typeface="Helvetica"/>
                <a:cs typeface="Helvetica"/>
              </a:rPr>
              <a:t>Andere belangrijke verwachtingen: sociale sfeer, carrièremogelijkheden, boeiende jobinhoud)</a:t>
            </a:r>
          </a:p>
          <a:p>
            <a:pPr lvl="0">
              <a:buClr>
                <a:srgbClr val="39A096"/>
              </a:buClr>
            </a:pPr>
            <a:r>
              <a:rPr lang="nl-BE" sz="1400" dirty="0">
                <a:solidFill>
                  <a:srgbClr val="5A463C"/>
                </a:solidFill>
                <a:latin typeface="Helvetica"/>
                <a:cs typeface="Helvetica"/>
              </a:rPr>
              <a:t>Veel nood aan aangepaste feedback en ondersteuning. </a:t>
            </a:r>
          </a:p>
          <a:p>
            <a:pPr lvl="0">
              <a:buClr>
                <a:srgbClr val="39A096"/>
              </a:buClr>
            </a:pPr>
            <a:r>
              <a:rPr lang="nl-BE" sz="1400" dirty="0">
                <a:solidFill>
                  <a:srgbClr val="5A463C"/>
                </a:solidFill>
                <a:latin typeface="Helvetica"/>
                <a:cs typeface="Helvetica"/>
              </a:rPr>
              <a:t>Communiceren direct zonder onderscheid van positie, … willen leven en laten leven. Voelen zich gelijkwaardig.</a:t>
            </a:r>
          </a:p>
        </p:txBody>
      </p:sp>
      <p:sp>
        <p:nvSpPr>
          <p:cNvPr id="8" name="Tekstvak 7"/>
          <p:cNvSpPr txBox="1">
            <a:spLocks noChangeArrowheads="1"/>
          </p:cNvSpPr>
          <p:nvPr/>
        </p:nvSpPr>
        <p:spPr bwMode="auto">
          <a:xfrm>
            <a:off x="4427984" y="4444538"/>
            <a:ext cx="44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nl-BE" altLang="nl-BE" sz="800" dirty="0">
                <a:solidFill>
                  <a:srgbClr val="5A463C"/>
                </a:solidFill>
                <a:latin typeface="Helvetica Light"/>
                <a:cs typeface="Helvetica Light"/>
              </a:rPr>
              <a:t>Bron: Miet Timmers, generatielink</a:t>
            </a:r>
          </a:p>
        </p:txBody>
      </p:sp>
      <p:pic>
        <p:nvPicPr>
          <p:cNvPr id="3" name="Afbeelding 2" descr="20+1.jpg"/>
          <p:cNvPicPr>
            <a:picLocks noChangeAspect="1"/>
          </p:cNvPicPr>
          <p:nvPr/>
        </p:nvPicPr>
        <p:blipFill rotWithShape="1">
          <a:blip r:embed="rId4" cstate="print">
            <a:extLst>
              <a:ext uri="{28A0092B-C50C-407E-A947-70E740481C1C}">
                <a14:useLocalDpi xmlns:a14="http://schemas.microsoft.com/office/drawing/2010/main" val="0"/>
              </a:ext>
            </a:extLst>
          </a:blip>
          <a:srcRect t="4398" r="13838" b="15012"/>
          <a:stretch/>
        </p:blipFill>
        <p:spPr>
          <a:xfrm>
            <a:off x="323528" y="1059582"/>
            <a:ext cx="2216359" cy="1407085"/>
          </a:xfrm>
          <a:prstGeom prst="roundRect">
            <a:avLst>
              <a:gd name="adj" fmla="val 4984"/>
            </a:avLst>
          </a:prstGeom>
          <a:solidFill>
            <a:srgbClr val="FFFFFF">
              <a:shade val="85000"/>
            </a:srgbClr>
          </a:solidFill>
          <a:ln>
            <a:solidFill>
              <a:srgbClr val="39A096"/>
            </a:solidFill>
          </a:ln>
          <a:effectLst/>
        </p:spPr>
      </p:pic>
    </p:spTree>
    <p:extLst>
      <p:ext uri="{BB962C8B-B14F-4D97-AF65-F5344CB8AC3E}">
        <p14:creationId xmlns:p14="http://schemas.microsoft.com/office/powerpoint/2010/main" val="27116641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9097" y="943"/>
            <a:ext cx="9144000" cy="5142557"/>
          </a:xfrm>
          <a:prstGeom prst="rect">
            <a:avLst/>
          </a:prstGeom>
        </p:spPr>
      </p:pic>
      <p:sp>
        <p:nvSpPr>
          <p:cNvPr id="5" name="Titel 3"/>
          <p:cNvSpPr txBox="1">
            <a:spLocks/>
          </p:cNvSpPr>
          <p:nvPr/>
        </p:nvSpPr>
        <p:spPr>
          <a:xfrm>
            <a:off x="233541" y="123478"/>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000" dirty="0" smtClean="0">
                <a:solidFill>
                  <a:srgbClr val="39A096"/>
                </a:solidFill>
                <a:latin typeface="Helvetica Light"/>
                <a:cs typeface="Helvetica Light"/>
              </a:rPr>
              <a:t>Verschillen tussen de oudste en jongste werkende generatie </a:t>
            </a:r>
          </a:p>
          <a:p>
            <a:pPr algn="l"/>
            <a:r>
              <a:rPr lang="nl-BE" altLang="nl-BE" sz="2000" dirty="0" smtClean="0">
                <a:solidFill>
                  <a:srgbClr val="39A096"/>
                </a:solidFill>
                <a:latin typeface="Helvetica Light"/>
                <a:cs typeface="Helvetica Light"/>
              </a:rPr>
              <a:t>in Europa</a:t>
            </a:r>
            <a:r>
              <a:rPr lang="nl-BE" altLang="nl-BE" sz="2000" dirty="0">
                <a:solidFill>
                  <a:srgbClr val="39A096"/>
                </a:solidFill>
                <a:latin typeface="Helvetica Light"/>
                <a:cs typeface="Helvetica Light"/>
              </a:rPr>
              <a:t> </a:t>
            </a:r>
            <a:r>
              <a:rPr lang="nl-BE" altLang="nl-BE" sz="2000" dirty="0" smtClean="0">
                <a:solidFill>
                  <a:srgbClr val="39A096"/>
                </a:solidFill>
                <a:latin typeface="Helvetica Light"/>
                <a:cs typeface="Helvetica Light"/>
              </a:rPr>
              <a:t>(ideaaltypen)</a:t>
            </a:r>
            <a:endParaRPr lang="nl-BE" altLang="nl-BE" sz="2000" dirty="0" smtClean="0">
              <a:solidFill>
                <a:srgbClr val="39A096"/>
              </a:solidFill>
              <a:latin typeface="Helvetica Light"/>
              <a:cs typeface="Helvetica Light"/>
            </a:endParaRPr>
          </a:p>
        </p:txBody>
      </p:sp>
      <p:sp>
        <p:nvSpPr>
          <p:cNvPr id="8" name="Tekstvak 7"/>
          <p:cNvSpPr txBox="1">
            <a:spLocks noChangeArrowheads="1"/>
          </p:cNvSpPr>
          <p:nvPr/>
        </p:nvSpPr>
        <p:spPr bwMode="auto">
          <a:xfrm>
            <a:off x="4427984" y="4444538"/>
            <a:ext cx="44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nl-BE" altLang="nl-BE" sz="800" dirty="0">
                <a:solidFill>
                  <a:srgbClr val="5A463C"/>
                </a:solidFill>
                <a:latin typeface="Helvetica Light"/>
                <a:cs typeface="Helvetica Light"/>
              </a:rPr>
              <a:t>Bron: </a:t>
            </a:r>
            <a:r>
              <a:rPr lang="nl-BE" altLang="nl-BE" sz="800" dirty="0" smtClean="0">
                <a:solidFill>
                  <a:srgbClr val="5A463C"/>
                </a:solidFill>
                <a:latin typeface="Helvetica Light"/>
                <a:cs typeface="Helvetica Light"/>
              </a:rPr>
              <a:t>Aart Bontekoning, 2011</a:t>
            </a:r>
            <a:endParaRPr lang="nl-BE" altLang="nl-BE" sz="800" dirty="0">
              <a:solidFill>
                <a:srgbClr val="5A463C"/>
              </a:solidFill>
              <a:latin typeface="Helvetica Light"/>
              <a:cs typeface="Helvetica Light"/>
            </a:endParaRPr>
          </a:p>
        </p:txBody>
      </p:sp>
      <p:graphicFrame>
        <p:nvGraphicFramePr>
          <p:cNvPr id="21" name="Tabel 20"/>
          <p:cNvGraphicFramePr>
            <a:graphicFrameLocks noGrp="1"/>
          </p:cNvGraphicFramePr>
          <p:nvPr>
            <p:extLst>
              <p:ext uri="{D42A27DB-BD31-4B8C-83A1-F6EECF244321}">
                <p14:modId xmlns:p14="http://schemas.microsoft.com/office/powerpoint/2010/main" val="3621543491"/>
              </p:ext>
            </p:extLst>
          </p:nvPr>
        </p:nvGraphicFramePr>
        <p:xfrm>
          <a:off x="904141" y="1291304"/>
          <a:ext cx="7353912" cy="2985057"/>
        </p:xfrm>
        <a:graphic>
          <a:graphicData uri="http://schemas.openxmlformats.org/drawingml/2006/table">
            <a:tbl>
              <a:tblPr firstRow="1" bandRow="1">
                <a:tableStyleId>{C083E6E3-FA7D-4D7B-A595-EF9225AFEA82}</a:tableStyleId>
              </a:tblPr>
              <a:tblGrid>
                <a:gridCol w="3493108"/>
                <a:gridCol w="3860804"/>
              </a:tblGrid>
              <a:tr h="320797">
                <a:tc>
                  <a:txBody>
                    <a:bodyPr/>
                    <a:lstStyle/>
                    <a:p>
                      <a:pPr algn="r"/>
                      <a:r>
                        <a:rPr lang="nl-BE" sz="1300" dirty="0" smtClean="0">
                          <a:solidFill>
                            <a:srgbClr val="5A463C"/>
                          </a:solidFill>
                          <a:latin typeface="Helvetica"/>
                          <a:cs typeface="Helvetica"/>
                        </a:rPr>
                        <a:t>Oudste</a:t>
                      </a:r>
                      <a:r>
                        <a:rPr lang="nl-BE" sz="1300" baseline="0" dirty="0" smtClean="0">
                          <a:solidFill>
                            <a:srgbClr val="5A463C"/>
                          </a:solidFill>
                          <a:latin typeface="Helvetica"/>
                          <a:cs typeface="Helvetica"/>
                        </a:rPr>
                        <a:t> generatie</a:t>
                      </a:r>
                      <a:endParaRPr lang="nl-NL" sz="1300" dirty="0">
                        <a:solidFill>
                          <a:srgbClr val="5A463C"/>
                        </a:solidFill>
                        <a:latin typeface="Helvetica"/>
                        <a:cs typeface="Helvetica"/>
                      </a:endParaRPr>
                    </a:p>
                  </a:txBody>
                  <a:tcPr marL="84895" marR="84895" marT="31836" marB="31836">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39A096"/>
                      </a:solidFill>
                      <a:prstDash val="solid"/>
                      <a:round/>
                      <a:headEnd type="none" w="med" len="med"/>
                      <a:tailEnd type="none" w="med" len="med"/>
                    </a:lnB>
                  </a:tcPr>
                </a:tc>
                <a:tc>
                  <a:txBody>
                    <a:bodyPr/>
                    <a:lstStyle/>
                    <a:p>
                      <a:r>
                        <a:rPr lang="nl-BE" sz="1300" dirty="0" smtClean="0">
                          <a:solidFill>
                            <a:srgbClr val="5A463C"/>
                          </a:solidFill>
                          <a:latin typeface="Helvetica"/>
                          <a:cs typeface="Helvetica"/>
                        </a:rPr>
                        <a:t>Jongste generatie</a:t>
                      </a:r>
                      <a:endParaRPr lang="nl-NL" sz="1300" dirty="0">
                        <a:solidFill>
                          <a:srgbClr val="5A463C"/>
                        </a:solidFill>
                        <a:latin typeface="Helvetica"/>
                        <a:cs typeface="Helvetica"/>
                      </a:endParaRPr>
                    </a:p>
                  </a:txBody>
                  <a:tcPr marL="84895" marR="84895" marT="31836" marB="31836">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39A096"/>
                      </a:solidFill>
                      <a:prstDash val="solid"/>
                      <a:round/>
                      <a:headEnd type="none" w="med" len="med"/>
                      <a:tailEnd type="none" w="med" len="med"/>
                    </a:lnB>
                  </a:tcPr>
                </a:tc>
              </a:tr>
              <a:tr h="27802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NL" sz="1300" kern="1200" dirty="0" smtClean="0">
                          <a:solidFill>
                            <a:srgbClr val="5A463C"/>
                          </a:solidFill>
                          <a:effectLst/>
                          <a:latin typeface="Helvetica"/>
                          <a:cs typeface="Helvetica"/>
                        </a:rPr>
                        <a:t>Bureaucratisch</a:t>
                      </a:r>
                      <a:endParaRPr lang="nl-NL" sz="1300" kern="1200" dirty="0" smtClean="0">
                        <a:solidFill>
                          <a:srgbClr val="5A463C"/>
                        </a:solidFill>
                        <a:effectLst/>
                        <a:latin typeface="Helvetica"/>
                        <a:ea typeface="+mn-ea"/>
                        <a:cs typeface="Helvetica"/>
                      </a:endParaRPr>
                    </a:p>
                  </a:txBody>
                  <a:tcPr marL="84895" marR="84895" marT="31836" marB="31836">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300" dirty="0" smtClean="0">
                          <a:solidFill>
                            <a:srgbClr val="5A463C"/>
                          </a:solidFill>
                          <a:latin typeface="Helvetica"/>
                          <a:cs typeface="Helvetica"/>
                        </a:rPr>
                        <a:t>Informele netwerken</a:t>
                      </a:r>
                    </a:p>
                  </a:txBody>
                  <a:tcPr marL="84895" marR="84895" marT="31836" marB="31836">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r h="27802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NL" sz="1300" kern="1200" dirty="0" smtClean="0">
                          <a:solidFill>
                            <a:srgbClr val="5A463C"/>
                          </a:solidFill>
                          <a:effectLst/>
                          <a:latin typeface="Helvetica"/>
                          <a:cs typeface="Helvetica"/>
                        </a:rPr>
                        <a:t>Top-down controle</a:t>
                      </a:r>
                      <a:endParaRPr lang="nl-NL" sz="1300" kern="1200" dirty="0" smtClean="0">
                        <a:solidFill>
                          <a:srgbClr val="5A463C"/>
                        </a:solidFill>
                        <a:effectLst/>
                        <a:latin typeface="Helvetica"/>
                        <a:ea typeface="+mn-ea"/>
                        <a:cs typeface="Helvetica"/>
                      </a:endParaRPr>
                    </a:p>
                  </a:txBody>
                  <a:tcPr marL="84895" marR="84895" marT="31836" marB="31836">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300" dirty="0" smtClean="0">
                          <a:solidFill>
                            <a:srgbClr val="5A463C"/>
                          </a:solidFill>
                          <a:latin typeface="Helvetica"/>
                          <a:cs typeface="Helvetica"/>
                        </a:rPr>
                        <a:t>Zelforganisatie en zelfbeheersing</a:t>
                      </a:r>
                    </a:p>
                  </a:txBody>
                  <a:tcPr marL="84895" marR="84895" marT="31836" marB="31836">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tcPr>
                </a:tc>
              </a:tr>
              <a:tr h="28451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NL" sz="1300" kern="1200" dirty="0" smtClean="0">
                          <a:solidFill>
                            <a:srgbClr val="5A463C"/>
                          </a:solidFill>
                          <a:effectLst/>
                          <a:latin typeface="Helvetica"/>
                          <a:cs typeface="Helvetica"/>
                        </a:rPr>
                        <a:t>Mobiliseer vertrouwen</a:t>
                      </a:r>
                      <a:endParaRPr lang="nl-NL" sz="1300" kern="1200" dirty="0" smtClean="0">
                        <a:solidFill>
                          <a:srgbClr val="5A463C"/>
                        </a:solidFill>
                        <a:effectLst/>
                        <a:latin typeface="Helvetica"/>
                        <a:ea typeface="+mn-ea"/>
                        <a:cs typeface="Helvetica"/>
                      </a:endParaRPr>
                    </a:p>
                  </a:txBody>
                  <a:tcPr marL="84895" marR="84895" marT="31836" marB="31836">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300" dirty="0" smtClean="0">
                          <a:solidFill>
                            <a:srgbClr val="5A463C"/>
                          </a:solidFill>
                          <a:latin typeface="Helvetica"/>
                          <a:cs typeface="Helvetica"/>
                        </a:rPr>
                        <a:t>Flexibele ondersteuningssystemen</a:t>
                      </a:r>
                    </a:p>
                  </a:txBody>
                  <a:tcPr marL="84895" marR="84895" marT="31836" marB="31836">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r h="28451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NL" sz="1300" kern="1200" dirty="0" smtClean="0">
                          <a:solidFill>
                            <a:srgbClr val="5A463C"/>
                          </a:solidFill>
                          <a:effectLst/>
                          <a:latin typeface="Helvetica"/>
                          <a:cs typeface="Helvetica"/>
                        </a:rPr>
                        <a:t>Mannelijke normen en hiërarchieën</a:t>
                      </a:r>
                      <a:endParaRPr lang="nl-NL" sz="1300" kern="1200" dirty="0" smtClean="0">
                        <a:solidFill>
                          <a:srgbClr val="5A463C"/>
                        </a:solidFill>
                        <a:effectLst/>
                        <a:latin typeface="Helvetica"/>
                        <a:ea typeface="+mn-ea"/>
                        <a:cs typeface="Helvetica"/>
                      </a:endParaRPr>
                    </a:p>
                  </a:txBody>
                  <a:tcPr marL="84895" marR="84895" marT="31836" marB="31836">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300" dirty="0" smtClean="0">
                          <a:solidFill>
                            <a:srgbClr val="5A463C"/>
                          </a:solidFill>
                          <a:latin typeface="Helvetica"/>
                          <a:cs typeface="Helvetica"/>
                        </a:rPr>
                        <a:t>Vervagen van de grenzen</a:t>
                      </a:r>
                    </a:p>
                  </a:txBody>
                  <a:tcPr marL="84895" marR="84895" marT="31836" marB="31836">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tcPr>
                </a:tc>
              </a:tr>
              <a:tr h="33861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NL" sz="1300" kern="1200" dirty="0" smtClean="0">
                          <a:solidFill>
                            <a:srgbClr val="5A463C"/>
                          </a:solidFill>
                          <a:effectLst/>
                          <a:latin typeface="Helvetica"/>
                          <a:cs typeface="Helvetica"/>
                        </a:rPr>
                        <a:t>Betrokkenheid met de organisatie / baan</a:t>
                      </a:r>
                      <a:endParaRPr lang="nl-NL" sz="1300" kern="1200" dirty="0" smtClean="0">
                        <a:solidFill>
                          <a:srgbClr val="5A463C"/>
                        </a:solidFill>
                        <a:effectLst/>
                        <a:latin typeface="Helvetica"/>
                        <a:ea typeface="+mn-ea"/>
                        <a:cs typeface="Helvetica"/>
                      </a:endParaRPr>
                    </a:p>
                  </a:txBody>
                  <a:tcPr marL="84895" marR="84895" marT="31836" marB="31836">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300" dirty="0" smtClean="0">
                          <a:solidFill>
                            <a:srgbClr val="5A463C"/>
                          </a:solidFill>
                          <a:latin typeface="Helvetica"/>
                          <a:cs typeface="Helvetica"/>
                        </a:rPr>
                        <a:t>Inzet en betrokkenheid voor zichzelf</a:t>
                      </a:r>
                    </a:p>
                  </a:txBody>
                  <a:tcPr marL="84895" marR="84895" marT="31836" marB="31836">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r h="27802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NL" sz="1300" kern="1200" dirty="0" smtClean="0">
                          <a:solidFill>
                            <a:srgbClr val="5A463C"/>
                          </a:solidFill>
                          <a:effectLst/>
                          <a:latin typeface="Helvetica"/>
                          <a:cs typeface="Helvetica"/>
                        </a:rPr>
                        <a:t>Focus op structuur</a:t>
                      </a:r>
                      <a:endParaRPr lang="nl-NL" sz="1300" kern="1200" dirty="0" smtClean="0">
                        <a:solidFill>
                          <a:srgbClr val="5A463C"/>
                        </a:solidFill>
                        <a:effectLst/>
                        <a:latin typeface="Helvetica"/>
                        <a:ea typeface="+mn-ea"/>
                        <a:cs typeface="Helvetica"/>
                      </a:endParaRPr>
                    </a:p>
                  </a:txBody>
                  <a:tcPr marL="84895" marR="84895" marT="31836" marB="31836">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300" dirty="0" smtClean="0">
                          <a:solidFill>
                            <a:srgbClr val="5A463C"/>
                          </a:solidFill>
                          <a:latin typeface="Helvetica"/>
                          <a:cs typeface="Helvetica"/>
                        </a:rPr>
                        <a:t>Focus op (leer) processen</a:t>
                      </a:r>
                    </a:p>
                  </a:txBody>
                  <a:tcPr marL="84895" marR="84895" marT="31836" marB="31836">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tcPr>
                </a:tc>
              </a:tr>
              <a:tr h="34135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NL" sz="1300" kern="1200" dirty="0" smtClean="0">
                          <a:solidFill>
                            <a:srgbClr val="5A463C"/>
                          </a:solidFill>
                          <a:effectLst/>
                          <a:latin typeface="Helvetica"/>
                          <a:cs typeface="Helvetica"/>
                        </a:rPr>
                        <a:t>Levenslange carrière</a:t>
                      </a:r>
                      <a:endParaRPr lang="nl-NL" sz="1300" kern="1200" dirty="0" smtClean="0">
                        <a:solidFill>
                          <a:srgbClr val="5A463C"/>
                        </a:solidFill>
                        <a:effectLst/>
                        <a:latin typeface="Helvetica"/>
                        <a:ea typeface="+mn-ea"/>
                        <a:cs typeface="Helvetica"/>
                      </a:endParaRPr>
                    </a:p>
                  </a:txBody>
                  <a:tcPr marL="84895" marR="84895" marT="31836" marB="31836">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300" dirty="0" smtClean="0">
                          <a:solidFill>
                            <a:srgbClr val="5A463C"/>
                          </a:solidFill>
                          <a:latin typeface="Helvetica"/>
                          <a:cs typeface="Helvetica"/>
                        </a:rPr>
                        <a:t>Vermijden van definitieve keuzes en werk</a:t>
                      </a:r>
                    </a:p>
                  </a:txBody>
                  <a:tcPr marL="84895" marR="84895" marT="31836" marB="31836">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r h="27802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nl-NL" sz="1300" kern="1200" dirty="0" smtClean="0">
                        <a:solidFill>
                          <a:srgbClr val="5A463C"/>
                        </a:solidFill>
                        <a:effectLst/>
                        <a:latin typeface="Helvetica"/>
                        <a:ea typeface="+mn-ea"/>
                        <a:cs typeface="Helvetica"/>
                      </a:endParaRPr>
                    </a:p>
                  </a:txBody>
                  <a:tcPr marL="84895" marR="84895" marT="31836" marB="31836">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300" dirty="0" smtClean="0">
                          <a:solidFill>
                            <a:srgbClr val="5A463C"/>
                          </a:solidFill>
                          <a:latin typeface="Helvetica"/>
                          <a:cs typeface="Helvetica"/>
                        </a:rPr>
                        <a:t>Verlangen naar professionele groei</a:t>
                      </a:r>
                    </a:p>
                  </a:txBody>
                  <a:tcPr marL="84895" marR="84895" marT="31836" marB="31836">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tcPr>
                </a:tc>
              </a:tr>
              <a:tr h="30315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nl-NL" sz="1300" kern="1200" dirty="0" smtClean="0">
                        <a:solidFill>
                          <a:srgbClr val="5A463C"/>
                        </a:solidFill>
                        <a:effectLst/>
                        <a:latin typeface="Helvetica"/>
                        <a:ea typeface="+mn-ea"/>
                        <a:cs typeface="Helvetica"/>
                      </a:endParaRPr>
                    </a:p>
                  </a:txBody>
                  <a:tcPr marL="84895" marR="84895" marT="31836" marB="31836">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300" dirty="0" smtClean="0">
                          <a:solidFill>
                            <a:srgbClr val="5A463C"/>
                          </a:solidFill>
                          <a:latin typeface="Helvetica"/>
                          <a:cs typeface="Helvetica"/>
                        </a:rPr>
                        <a:t>Verlangen naar onafhankelijkheid</a:t>
                      </a:r>
                    </a:p>
                  </a:txBody>
                  <a:tcPr marL="84895" marR="84895" marT="31836" marB="31836">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325671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9097" y="943"/>
            <a:ext cx="9144000" cy="5142557"/>
          </a:xfrm>
          <a:prstGeom prst="rect">
            <a:avLst/>
          </a:prstGeom>
        </p:spPr>
      </p:pic>
      <p:sp>
        <p:nvSpPr>
          <p:cNvPr id="5" name="Titel 3"/>
          <p:cNvSpPr txBox="1">
            <a:spLocks/>
          </p:cNvSpPr>
          <p:nvPr/>
        </p:nvSpPr>
        <p:spPr>
          <a:xfrm>
            <a:off x="233541" y="123478"/>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000" dirty="0" smtClean="0">
                <a:solidFill>
                  <a:srgbClr val="39A096"/>
                </a:solidFill>
                <a:latin typeface="Helvetica Light"/>
                <a:cs typeface="Helvetica Light"/>
              </a:rPr>
              <a:t>Verschillen tussen leiders </a:t>
            </a:r>
          </a:p>
          <a:p>
            <a:pPr algn="l"/>
            <a:r>
              <a:rPr lang="nl-BE" altLang="nl-BE" sz="2000" dirty="0" smtClean="0">
                <a:solidFill>
                  <a:srgbClr val="39A096"/>
                </a:solidFill>
                <a:latin typeface="Helvetica Light"/>
                <a:cs typeface="Helvetica Light"/>
              </a:rPr>
              <a:t>van Generatie X en de Protestgeneratie (ideaaltypen)</a:t>
            </a:r>
          </a:p>
        </p:txBody>
      </p:sp>
      <p:sp>
        <p:nvSpPr>
          <p:cNvPr id="8" name="Tekstvak 7"/>
          <p:cNvSpPr txBox="1">
            <a:spLocks noChangeArrowheads="1"/>
          </p:cNvSpPr>
          <p:nvPr/>
        </p:nvSpPr>
        <p:spPr bwMode="auto">
          <a:xfrm>
            <a:off x="4427984" y="4444538"/>
            <a:ext cx="44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nl-BE" altLang="nl-BE" sz="800" dirty="0">
                <a:solidFill>
                  <a:srgbClr val="5A463C"/>
                </a:solidFill>
                <a:latin typeface="Helvetica Light"/>
                <a:cs typeface="Helvetica Light"/>
              </a:rPr>
              <a:t>Bron: </a:t>
            </a:r>
            <a:r>
              <a:rPr lang="nl-BE" altLang="nl-BE" sz="800" dirty="0" smtClean="0">
                <a:solidFill>
                  <a:srgbClr val="5A463C"/>
                </a:solidFill>
                <a:latin typeface="Helvetica Light"/>
                <a:cs typeface="Helvetica Light"/>
              </a:rPr>
              <a:t>Aart Bontekoning, 2011</a:t>
            </a:r>
            <a:endParaRPr lang="nl-BE" altLang="nl-BE" sz="800" dirty="0">
              <a:solidFill>
                <a:srgbClr val="5A463C"/>
              </a:solidFill>
              <a:latin typeface="Helvetica Light"/>
              <a:cs typeface="Helvetica Light"/>
            </a:endParaRPr>
          </a:p>
        </p:txBody>
      </p:sp>
      <p:graphicFrame>
        <p:nvGraphicFramePr>
          <p:cNvPr id="6" name="Tabel 5"/>
          <p:cNvGraphicFramePr>
            <a:graphicFrameLocks noGrp="1"/>
          </p:cNvGraphicFramePr>
          <p:nvPr>
            <p:extLst>
              <p:ext uri="{D42A27DB-BD31-4B8C-83A1-F6EECF244321}">
                <p14:modId xmlns:p14="http://schemas.microsoft.com/office/powerpoint/2010/main" val="4171577951"/>
              </p:ext>
            </p:extLst>
          </p:nvPr>
        </p:nvGraphicFramePr>
        <p:xfrm>
          <a:off x="1088709" y="1203598"/>
          <a:ext cx="6984776" cy="3258321"/>
        </p:xfrm>
        <a:graphic>
          <a:graphicData uri="http://schemas.openxmlformats.org/drawingml/2006/table">
            <a:tbl>
              <a:tblPr firstRow="1" bandRow="1">
                <a:tableStyleId>{E8B1032C-EA38-4F05-BA0D-38AFFFC7BED3}</a:tableStyleId>
              </a:tblPr>
              <a:tblGrid>
                <a:gridCol w="3492388"/>
                <a:gridCol w="3492388"/>
              </a:tblGrid>
              <a:tr h="406880">
                <a:tc>
                  <a:txBody>
                    <a:bodyPr/>
                    <a:lstStyle/>
                    <a:p>
                      <a:pPr algn="r"/>
                      <a:r>
                        <a:rPr lang="nl-BE" sz="1300" b="1" i="0" dirty="0" smtClean="0">
                          <a:solidFill>
                            <a:srgbClr val="5A463C"/>
                          </a:solidFill>
                          <a:latin typeface="Helvetica"/>
                          <a:cs typeface="Helvetica"/>
                        </a:rPr>
                        <a:t>Generatie</a:t>
                      </a:r>
                      <a:r>
                        <a:rPr lang="nl-BE" sz="1300" b="1" i="0" baseline="0" dirty="0" smtClean="0">
                          <a:solidFill>
                            <a:srgbClr val="5A463C"/>
                          </a:solidFill>
                          <a:latin typeface="Helvetica"/>
                          <a:cs typeface="Helvetica"/>
                        </a:rPr>
                        <a:t> X</a:t>
                      </a:r>
                    </a:p>
                  </a:txBody>
                  <a:tcPr marL="86113" marR="86113" marT="32293" marB="32293">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pPr algn="l"/>
                      <a:r>
                        <a:rPr lang="nl-BE" sz="1300" b="1" i="0" dirty="0" smtClean="0">
                          <a:solidFill>
                            <a:srgbClr val="5A463C"/>
                          </a:solidFill>
                          <a:latin typeface="Helvetica"/>
                          <a:cs typeface="Helvetica"/>
                        </a:rPr>
                        <a:t>Protestgeneratie</a:t>
                      </a:r>
                      <a:endParaRPr lang="nl-NL" sz="1300" b="1" i="0" dirty="0">
                        <a:solidFill>
                          <a:srgbClr val="5A463C"/>
                        </a:solidFill>
                        <a:latin typeface="Helvetica"/>
                        <a:cs typeface="Helvetica"/>
                      </a:endParaRPr>
                    </a:p>
                  </a:txBody>
                  <a:tcPr marL="86113" marR="86113" marT="32293" marB="32293">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r h="321177">
                <a:tc>
                  <a:txBody>
                    <a:bodyPr/>
                    <a:lstStyle/>
                    <a:p>
                      <a:pPr algn="r"/>
                      <a:r>
                        <a:rPr lang="nl-BE" sz="1300" b="0" i="0" dirty="0" smtClean="0">
                          <a:solidFill>
                            <a:srgbClr val="5A463C"/>
                          </a:solidFill>
                          <a:latin typeface="Helvetica"/>
                          <a:cs typeface="Helvetica"/>
                        </a:rPr>
                        <a:t>Neuzen staan</a:t>
                      </a:r>
                      <a:r>
                        <a:rPr lang="nl-BE" sz="1300" b="0" i="0" baseline="0" dirty="0" smtClean="0">
                          <a:solidFill>
                            <a:srgbClr val="5A463C"/>
                          </a:solidFill>
                          <a:latin typeface="Helvetica"/>
                          <a:cs typeface="Helvetica"/>
                        </a:rPr>
                        <a:t> verschillende kanten op</a:t>
                      </a:r>
                      <a:endParaRPr lang="nl-NL" sz="1300" b="0" i="0" dirty="0">
                        <a:solidFill>
                          <a:srgbClr val="5A463C"/>
                        </a:solidFill>
                        <a:latin typeface="Helvetica"/>
                        <a:cs typeface="Helvetica"/>
                      </a:endParaRPr>
                    </a:p>
                  </a:txBody>
                  <a:tcPr marL="86113" marR="86113" marT="32293" marB="32293">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r>
                        <a:rPr lang="nl-BE" sz="1300" b="0" i="0" dirty="0" smtClean="0">
                          <a:solidFill>
                            <a:srgbClr val="5A463C"/>
                          </a:solidFill>
                          <a:latin typeface="Helvetica"/>
                          <a:cs typeface="Helvetica"/>
                        </a:rPr>
                        <a:t>Neuzen dezelfde</a:t>
                      </a:r>
                      <a:r>
                        <a:rPr lang="nl-BE" sz="1300" b="0" i="0" baseline="0" dirty="0" smtClean="0">
                          <a:solidFill>
                            <a:srgbClr val="5A463C"/>
                          </a:solidFill>
                          <a:latin typeface="Helvetica"/>
                          <a:cs typeface="Helvetica"/>
                        </a:rPr>
                        <a:t> kant op</a:t>
                      </a:r>
                      <a:endParaRPr lang="nl-NL" sz="1300" b="0" i="0" dirty="0">
                        <a:solidFill>
                          <a:srgbClr val="5A463C"/>
                        </a:solidFill>
                        <a:latin typeface="Helvetica"/>
                        <a:cs typeface="Helvetica"/>
                      </a:endParaRPr>
                    </a:p>
                  </a:txBody>
                  <a:tcPr marL="86113" marR="86113" marT="32293" marB="32293">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r h="279869">
                <a:tc>
                  <a:txBody>
                    <a:bodyPr/>
                    <a:lstStyle/>
                    <a:p>
                      <a:pPr algn="r"/>
                      <a:r>
                        <a:rPr lang="nl-BE" sz="1300" b="0" i="0" dirty="0" smtClean="0">
                          <a:solidFill>
                            <a:srgbClr val="5A463C"/>
                          </a:solidFill>
                          <a:latin typeface="Helvetica"/>
                          <a:cs typeface="Helvetica"/>
                        </a:rPr>
                        <a:t>Verscheidenheid benutten</a:t>
                      </a:r>
                      <a:endParaRPr lang="nl-NL" sz="1300" b="0" i="0" dirty="0">
                        <a:solidFill>
                          <a:srgbClr val="5A463C"/>
                        </a:solidFill>
                        <a:latin typeface="Helvetica"/>
                        <a:cs typeface="Helvetica"/>
                      </a:endParaRPr>
                    </a:p>
                  </a:txBody>
                  <a:tcPr marL="86113" marR="86113" marT="32293" marB="32293">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r>
                        <a:rPr lang="nl-BE" sz="1300" b="0" i="0" dirty="0" smtClean="0">
                          <a:solidFill>
                            <a:srgbClr val="5A463C"/>
                          </a:solidFill>
                          <a:latin typeface="Helvetica"/>
                          <a:cs typeface="Helvetica"/>
                        </a:rPr>
                        <a:t>Eenheid creëren</a:t>
                      </a:r>
                      <a:endParaRPr lang="nl-NL" sz="1300" b="0" i="0" dirty="0">
                        <a:solidFill>
                          <a:srgbClr val="5A463C"/>
                        </a:solidFill>
                        <a:latin typeface="Helvetica"/>
                        <a:cs typeface="Helvetica"/>
                      </a:endParaRPr>
                    </a:p>
                  </a:txBody>
                  <a:tcPr marL="86113" marR="86113" marT="32293" marB="32293">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r h="279869">
                <a:tc>
                  <a:txBody>
                    <a:bodyPr/>
                    <a:lstStyle/>
                    <a:p>
                      <a:pPr algn="r"/>
                      <a:r>
                        <a:rPr lang="nl-BE" sz="1300" b="0" i="0" dirty="0" err="1" smtClean="0">
                          <a:solidFill>
                            <a:srgbClr val="5A463C"/>
                          </a:solidFill>
                          <a:latin typeface="Helvetica"/>
                          <a:cs typeface="Helvetica"/>
                        </a:rPr>
                        <a:t>Multicratiseren</a:t>
                      </a:r>
                      <a:endParaRPr lang="nl-NL" sz="1300" b="0" i="0" dirty="0">
                        <a:solidFill>
                          <a:srgbClr val="5A463C"/>
                        </a:solidFill>
                        <a:latin typeface="Helvetica"/>
                        <a:cs typeface="Helvetica"/>
                      </a:endParaRPr>
                    </a:p>
                  </a:txBody>
                  <a:tcPr marL="86113" marR="86113" marT="32293" marB="32293">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r>
                        <a:rPr lang="nl-BE" sz="1300" b="0" i="0" dirty="0" smtClean="0">
                          <a:solidFill>
                            <a:srgbClr val="5A463C"/>
                          </a:solidFill>
                          <a:latin typeface="Helvetica"/>
                          <a:cs typeface="Helvetica"/>
                        </a:rPr>
                        <a:t>Democratiseren</a:t>
                      </a:r>
                      <a:endParaRPr lang="nl-NL" sz="1300" b="0" i="0" dirty="0">
                        <a:solidFill>
                          <a:srgbClr val="5A463C"/>
                        </a:solidFill>
                        <a:latin typeface="Helvetica"/>
                        <a:cs typeface="Helvetica"/>
                      </a:endParaRPr>
                    </a:p>
                  </a:txBody>
                  <a:tcPr marL="86113" marR="86113" marT="32293" marB="32293">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r h="291312">
                <a:tc>
                  <a:txBody>
                    <a:bodyPr/>
                    <a:lstStyle/>
                    <a:p>
                      <a:pPr algn="r"/>
                      <a:r>
                        <a:rPr lang="nl-BE" sz="1300" b="0" i="0" dirty="0" smtClean="0">
                          <a:solidFill>
                            <a:srgbClr val="5A463C"/>
                          </a:solidFill>
                          <a:latin typeface="Helvetica"/>
                          <a:cs typeface="Helvetica"/>
                        </a:rPr>
                        <a:t>Ideeën mixen tot een optimum</a:t>
                      </a:r>
                      <a:endParaRPr lang="nl-NL" sz="1300" b="0" i="0" dirty="0">
                        <a:solidFill>
                          <a:srgbClr val="5A463C"/>
                        </a:solidFill>
                        <a:latin typeface="Helvetica"/>
                        <a:cs typeface="Helvetica"/>
                      </a:endParaRPr>
                    </a:p>
                  </a:txBody>
                  <a:tcPr marL="86113" marR="86113" marT="32293" marB="32293">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r>
                        <a:rPr lang="nl-BE" sz="1300" b="0" i="0" dirty="0" smtClean="0">
                          <a:solidFill>
                            <a:srgbClr val="5A463C"/>
                          </a:solidFill>
                          <a:latin typeface="Helvetica"/>
                          <a:cs typeface="Helvetica"/>
                        </a:rPr>
                        <a:t>Draagvlag zoeken voor een idee</a:t>
                      </a:r>
                      <a:endParaRPr lang="nl-NL" sz="1300" b="0" i="0" dirty="0">
                        <a:solidFill>
                          <a:srgbClr val="5A463C"/>
                        </a:solidFill>
                        <a:latin typeface="Helvetica"/>
                        <a:cs typeface="Helvetica"/>
                      </a:endParaRPr>
                    </a:p>
                  </a:txBody>
                  <a:tcPr marL="86113" marR="86113" marT="32293" marB="32293">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r h="279869">
                <a:tc>
                  <a:txBody>
                    <a:bodyPr/>
                    <a:lstStyle/>
                    <a:p>
                      <a:pPr algn="r"/>
                      <a:r>
                        <a:rPr lang="nl-BE" sz="1300" b="0" i="0" dirty="0" smtClean="0">
                          <a:solidFill>
                            <a:srgbClr val="5A463C"/>
                          </a:solidFill>
                          <a:latin typeface="Helvetica"/>
                          <a:cs typeface="Helvetica"/>
                        </a:rPr>
                        <a:t>Samen optrekken</a:t>
                      </a:r>
                      <a:endParaRPr lang="nl-NL" sz="1300" b="0" i="0" dirty="0">
                        <a:solidFill>
                          <a:srgbClr val="5A463C"/>
                        </a:solidFill>
                        <a:latin typeface="Helvetica"/>
                        <a:cs typeface="Helvetica"/>
                      </a:endParaRPr>
                    </a:p>
                  </a:txBody>
                  <a:tcPr marL="86113" marR="86113" marT="32293" marB="32293">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r>
                        <a:rPr lang="nl-BE" sz="1300" b="0" i="0" dirty="0" err="1" smtClean="0">
                          <a:solidFill>
                            <a:srgbClr val="5A463C"/>
                          </a:solidFill>
                          <a:latin typeface="Helvetica"/>
                          <a:cs typeface="Helvetica"/>
                        </a:rPr>
                        <a:t>Paternaliseren</a:t>
                      </a:r>
                      <a:endParaRPr lang="nl-NL" sz="1300" b="0" i="0" dirty="0">
                        <a:solidFill>
                          <a:srgbClr val="5A463C"/>
                        </a:solidFill>
                        <a:latin typeface="Helvetica"/>
                        <a:cs typeface="Helvetica"/>
                      </a:endParaRPr>
                    </a:p>
                  </a:txBody>
                  <a:tcPr marL="86113" marR="86113" marT="32293" marB="32293">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r h="279869">
                <a:tc>
                  <a:txBody>
                    <a:bodyPr/>
                    <a:lstStyle/>
                    <a:p>
                      <a:pPr algn="r"/>
                      <a:r>
                        <a:rPr lang="nl-BE" sz="1300" b="0" i="0" dirty="0" smtClean="0">
                          <a:solidFill>
                            <a:srgbClr val="5A463C"/>
                          </a:solidFill>
                          <a:latin typeface="Helvetica"/>
                          <a:cs typeface="Helvetica"/>
                        </a:rPr>
                        <a:t>Verbinden</a:t>
                      </a:r>
                      <a:endParaRPr lang="nl-NL" sz="1300" b="0" i="0" dirty="0">
                        <a:solidFill>
                          <a:srgbClr val="5A463C"/>
                        </a:solidFill>
                        <a:latin typeface="Helvetica"/>
                        <a:cs typeface="Helvetica"/>
                      </a:endParaRPr>
                    </a:p>
                  </a:txBody>
                  <a:tcPr marL="86113" marR="86113" marT="32293" marB="32293">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r>
                        <a:rPr lang="nl-BE" sz="1300" b="0" i="0" dirty="0" smtClean="0">
                          <a:solidFill>
                            <a:srgbClr val="5A463C"/>
                          </a:solidFill>
                          <a:latin typeface="Helvetica"/>
                          <a:cs typeface="Helvetica"/>
                        </a:rPr>
                        <a:t>Protesteren en polariseren</a:t>
                      </a:r>
                      <a:endParaRPr lang="nl-NL" sz="1300" b="0" i="0" dirty="0">
                        <a:solidFill>
                          <a:srgbClr val="5A463C"/>
                        </a:solidFill>
                        <a:latin typeface="Helvetica"/>
                        <a:cs typeface="Helvetica"/>
                      </a:endParaRPr>
                    </a:p>
                  </a:txBody>
                  <a:tcPr marL="86113" marR="86113" marT="32293" marB="32293">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r h="279869">
                <a:tc>
                  <a:txBody>
                    <a:bodyPr/>
                    <a:lstStyle/>
                    <a:p>
                      <a:pPr algn="r"/>
                      <a:r>
                        <a:rPr lang="nl-BE" sz="1300" b="0" i="0" dirty="0" smtClean="0">
                          <a:solidFill>
                            <a:srgbClr val="5A463C"/>
                          </a:solidFill>
                          <a:latin typeface="Helvetica"/>
                          <a:cs typeface="Helvetica"/>
                        </a:rPr>
                        <a:t>Weloverwogen en</a:t>
                      </a:r>
                      <a:r>
                        <a:rPr lang="nl-BE" sz="1300" b="0" i="0" baseline="0" dirty="0" smtClean="0">
                          <a:solidFill>
                            <a:srgbClr val="5A463C"/>
                          </a:solidFill>
                          <a:latin typeface="Helvetica"/>
                          <a:cs typeface="Helvetica"/>
                        </a:rPr>
                        <a:t> nuchter</a:t>
                      </a:r>
                      <a:endParaRPr lang="nl-NL" sz="1300" b="0" i="0" dirty="0">
                        <a:solidFill>
                          <a:srgbClr val="5A463C"/>
                        </a:solidFill>
                        <a:latin typeface="Helvetica"/>
                        <a:cs typeface="Helvetica"/>
                      </a:endParaRPr>
                    </a:p>
                  </a:txBody>
                  <a:tcPr marL="86113" marR="86113" marT="32293" marB="32293">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r>
                        <a:rPr lang="nl-BE" sz="1300" b="0" i="0" dirty="0" smtClean="0">
                          <a:solidFill>
                            <a:srgbClr val="5A463C"/>
                          </a:solidFill>
                          <a:latin typeface="Helvetica"/>
                          <a:cs typeface="Helvetica"/>
                        </a:rPr>
                        <a:t>Enthousiast</a:t>
                      </a:r>
                      <a:r>
                        <a:rPr lang="nl-BE" sz="1300" b="0" i="0" baseline="0" dirty="0" smtClean="0">
                          <a:solidFill>
                            <a:srgbClr val="5A463C"/>
                          </a:solidFill>
                          <a:latin typeface="Helvetica"/>
                          <a:cs typeface="Helvetica"/>
                        </a:rPr>
                        <a:t> en gedreven</a:t>
                      </a:r>
                      <a:endParaRPr lang="nl-NL" sz="1300" b="0" i="0" dirty="0">
                        <a:solidFill>
                          <a:srgbClr val="5A463C"/>
                        </a:solidFill>
                        <a:latin typeface="Helvetica"/>
                        <a:cs typeface="Helvetica"/>
                      </a:endParaRPr>
                    </a:p>
                  </a:txBody>
                  <a:tcPr marL="86113" marR="86113" marT="32293" marB="32293">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r h="279869">
                <a:tc>
                  <a:txBody>
                    <a:bodyPr/>
                    <a:lstStyle/>
                    <a:p>
                      <a:pPr algn="r"/>
                      <a:r>
                        <a:rPr lang="nl-BE" sz="1300" b="0" i="0" dirty="0" smtClean="0">
                          <a:solidFill>
                            <a:srgbClr val="5A463C"/>
                          </a:solidFill>
                          <a:latin typeface="Helvetica"/>
                          <a:cs typeface="Helvetica"/>
                        </a:rPr>
                        <a:t>Realistisch</a:t>
                      </a:r>
                      <a:endParaRPr lang="nl-NL" sz="1300" b="0" i="0" dirty="0">
                        <a:solidFill>
                          <a:srgbClr val="5A463C"/>
                        </a:solidFill>
                        <a:latin typeface="Helvetica"/>
                        <a:cs typeface="Helvetica"/>
                      </a:endParaRPr>
                    </a:p>
                  </a:txBody>
                  <a:tcPr marL="86113" marR="86113" marT="32293" marB="32293">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r>
                        <a:rPr lang="nl-BE" sz="1300" b="0" i="0" dirty="0" smtClean="0">
                          <a:solidFill>
                            <a:srgbClr val="5A463C"/>
                          </a:solidFill>
                          <a:latin typeface="Helvetica"/>
                          <a:cs typeface="Helvetica"/>
                        </a:rPr>
                        <a:t>Idealistisch</a:t>
                      </a:r>
                      <a:endParaRPr lang="nl-NL" sz="1300" b="0" i="0" dirty="0">
                        <a:solidFill>
                          <a:srgbClr val="5A463C"/>
                        </a:solidFill>
                        <a:latin typeface="Helvetica"/>
                        <a:cs typeface="Helvetica"/>
                      </a:endParaRPr>
                    </a:p>
                  </a:txBody>
                  <a:tcPr marL="86113" marR="86113" marT="32293" marB="32293">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r h="279869">
                <a:tc>
                  <a:txBody>
                    <a:bodyPr/>
                    <a:lstStyle/>
                    <a:p>
                      <a:pPr algn="r"/>
                      <a:r>
                        <a:rPr lang="nl-BE" sz="1300" b="0" i="0" dirty="0" smtClean="0">
                          <a:solidFill>
                            <a:srgbClr val="5A463C"/>
                          </a:solidFill>
                          <a:latin typeface="Helvetica"/>
                          <a:cs typeface="Helvetica"/>
                        </a:rPr>
                        <a:t>Doorgaan</a:t>
                      </a:r>
                      <a:r>
                        <a:rPr lang="nl-BE" sz="1300" b="0" i="0" baseline="0" dirty="0" smtClean="0">
                          <a:solidFill>
                            <a:srgbClr val="5A463C"/>
                          </a:solidFill>
                          <a:latin typeface="Helvetica"/>
                          <a:cs typeface="Helvetica"/>
                        </a:rPr>
                        <a:t> op wat goed gaat</a:t>
                      </a:r>
                      <a:endParaRPr lang="nl-NL" sz="1300" b="0" i="0" dirty="0">
                        <a:solidFill>
                          <a:srgbClr val="5A463C"/>
                        </a:solidFill>
                        <a:latin typeface="Helvetica"/>
                        <a:cs typeface="Helvetica"/>
                      </a:endParaRPr>
                    </a:p>
                  </a:txBody>
                  <a:tcPr marL="86113" marR="86113" marT="32293" marB="32293">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r>
                        <a:rPr lang="nl-BE" sz="1300" b="0" i="0" dirty="0" smtClean="0">
                          <a:solidFill>
                            <a:srgbClr val="5A463C"/>
                          </a:solidFill>
                          <a:latin typeface="Helvetica"/>
                          <a:cs typeface="Helvetica"/>
                        </a:rPr>
                        <a:t>Fouten verbeteren</a:t>
                      </a:r>
                      <a:endParaRPr lang="nl-NL" sz="1300" b="0" i="0" dirty="0">
                        <a:solidFill>
                          <a:srgbClr val="5A463C"/>
                        </a:solidFill>
                        <a:latin typeface="Helvetica"/>
                        <a:cs typeface="Helvetica"/>
                      </a:endParaRPr>
                    </a:p>
                  </a:txBody>
                  <a:tcPr marL="86113" marR="86113" marT="32293" marB="32293">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r h="279869">
                <a:tc>
                  <a:txBody>
                    <a:bodyPr/>
                    <a:lstStyle/>
                    <a:p>
                      <a:pPr algn="r"/>
                      <a:r>
                        <a:rPr lang="nl-BE" sz="1300" b="0" i="0" dirty="0" smtClean="0">
                          <a:solidFill>
                            <a:srgbClr val="5A463C"/>
                          </a:solidFill>
                          <a:latin typeface="Helvetica"/>
                          <a:cs typeface="Helvetica"/>
                        </a:rPr>
                        <a:t>Luisteren en verklaren</a:t>
                      </a:r>
                      <a:endParaRPr lang="nl-NL" sz="1300" b="0" i="0" dirty="0">
                        <a:solidFill>
                          <a:srgbClr val="5A463C"/>
                        </a:solidFill>
                        <a:latin typeface="Helvetica"/>
                        <a:cs typeface="Helvetica"/>
                      </a:endParaRPr>
                    </a:p>
                  </a:txBody>
                  <a:tcPr marL="86113" marR="86113" marT="32293" marB="32293">
                    <a:lnL w="3175" cap="flat" cmpd="sng" algn="ctr">
                      <a:no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r>
                        <a:rPr lang="nl-BE" sz="1300" b="0" i="0" dirty="0" smtClean="0">
                          <a:solidFill>
                            <a:srgbClr val="5A463C"/>
                          </a:solidFill>
                          <a:latin typeface="Helvetica"/>
                          <a:cs typeface="Helvetica"/>
                        </a:rPr>
                        <a:t>Zenden en uitleggen</a:t>
                      </a:r>
                      <a:endParaRPr lang="nl-NL" sz="1300" b="0" i="0" dirty="0">
                        <a:solidFill>
                          <a:srgbClr val="5A463C"/>
                        </a:solidFill>
                        <a:latin typeface="Helvetica"/>
                        <a:cs typeface="Helvetica"/>
                      </a:endParaRPr>
                    </a:p>
                  </a:txBody>
                  <a:tcPr marL="86113" marR="86113" marT="32293" marB="32293">
                    <a:lnL w="3175" cap="flat" cmpd="sng" algn="ctr">
                      <a:solidFill>
                        <a:srgbClr val="39A096"/>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960424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961256" y="1131590"/>
            <a:ext cx="7221488" cy="3096344"/>
          </a:xfrm>
        </p:spPr>
        <p:txBody>
          <a:bodyPr>
            <a:noAutofit/>
          </a:bodyPr>
          <a:lstStyle/>
          <a:p>
            <a:pPr marL="0" indent="0" algn="ctr">
              <a:buClr>
                <a:srgbClr val="A1C038"/>
              </a:buClr>
              <a:buNone/>
            </a:pPr>
            <a:r>
              <a:rPr lang="nl-BE" sz="2400" b="1" dirty="0" smtClean="0">
                <a:solidFill>
                  <a:srgbClr val="5A463C"/>
                </a:solidFill>
                <a:latin typeface="Helvetica"/>
                <a:cs typeface="Helvetica"/>
              </a:rPr>
              <a:t>“Stereotypen, misopvattingen en</a:t>
            </a:r>
          </a:p>
          <a:p>
            <a:pPr marL="0" indent="0" algn="ctr">
              <a:buClr>
                <a:srgbClr val="A1C038"/>
              </a:buClr>
              <a:buNone/>
            </a:pPr>
            <a:r>
              <a:rPr lang="nl-BE" sz="2400" b="1" dirty="0" smtClean="0">
                <a:solidFill>
                  <a:srgbClr val="5A463C"/>
                </a:solidFill>
                <a:latin typeface="Helvetica"/>
                <a:cs typeface="Helvetica"/>
              </a:rPr>
              <a:t>Kritieken over leidinggeven vanuit</a:t>
            </a:r>
          </a:p>
          <a:p>
            <a:pPr marL="0" indent="0" algn="ctr">
              <a:buClr>
                <a:srgbClr val="A1C038"/>
              </a:buClr>
              <a:buNone/>
            </a:pPr>
            <a:r>
              <a:rPr lang="nl-BE" sz="2400" b="1" dirty="0" smtClean="0">
                <a:solidFill>
                  <a:srgbClr val="5A463C"/>
                </a:solidFill>
                <a:latin typeface="Helvetica"/>
                <a:cs typeface="Helvetica"/>
              </a:rPr>
              <a:t>De generatiebril”</a:t>
            </a:r>
          </a:p>
          <a:p>
            <a:pPr marL="0" indent="0" algn="ctr">
              <a:buClr>
                <a:srgbClr val="A1C038"/>
              </a:buClr>
              <a:buNone/>
            </a:pPr>
            <a:endParaRPr lang="nl-BE" sz="2400" b="1" dirty="0">
              <a:solidFill>
                <a:srgbClr val="5A463C"/>
              </a:solidFill>
              <a:latin typeface="Helvetica"/>
              <a:cs typeface="Helvetica"/>
            </a:endParaRPr>
          </a:p>
          <a:p>
            <a:pPr marL="0" indent="0" algn="ctr">
              <a:buClr>
                <a:srgbClr val="A1C038"/>
              </a:buClr>
              <a:buNone/>
            </a:pPr>
            <a:r>
              <a:rPr lang="nl-BE" sz="2400" dirty="0">
                <a:solidFill>
                  <a:srgbClr val="39A096"/>
                </a:solidFill>
                <a:latin typeface="Helvetica"/>
                <a:cs typeface="Helvetica"/>
              </a:rPr>
              <a:t>Hoe </a:t>
            </a:r>
            <a:r>
              <a:rPr lang="nl-BE" sz="2400" dirty="0" smtClean="0">
                <a:solidFill>
                  <a:srgbClr val="39A096"/>
                </a:solidFill>
                <a:latin typeface="Helvetica"/>
                <a:cs typeface="Helvetica"/>
              </a:rPr>
              <a:t>iedere generatie de andere generatie </a:t>
            </a:r>
          </a:p>
          <a:p>
            <a:pPr marL="0" indent="0" algn="ctr">
              <a:buClr>
                <a:srgbClr val="A1C038"/>
              </a:buClr>
              <a:buNone/>
            </a:pPr>
            <a:r>
              <a:rPr lang="nl-BE" sz="2400" dirty="0" smtClean="0">
                <a:solidFill>
                  <a:srgbClr val="39A096"/>
                </a:solidFill>
                <a:latin typeface="Helvetica"/>
                <a:cs typeface="Helvetica"/>
              </a:rPr>
              <a:t>ervaart als leidinggevende? </a:t>
            </a:r>
            <a:endParaRPr lang="nl-NL" sz="2400" dirty="0">
              <a:solidFill>
                <a:srgbClr val="39A096"/>
              </a:solidFill>
              <a:latin typeface="Helvetica"/>
              <a:cs typeface="Helvetica"/>
            </a:endParaRPr>
          </a:p>
          <a:p>
            <a:pPr marL="0" indent="0" algn="ctr">
              <a:buClr>
                <a:srgbClr val="A1C038"/>
              </a:buClr>
              <a:buNone/>
            </a:pPr>
            <a:endParaRPr lang="nl-BE" sz="2400" b="1" dirty="0">
              <a:solidFill>
                <a:srgbClr val="5A463C"/>
              </a:solidFill>
              <a:latin typeface="Helvetica"/>
              <a:cs typeface="Helvetica"/>
            </a:endParaRPr>
          </a:p>
        </p:txBody>
      </p:sp>
      <p:sp>
        <p:nvSpPr>
          <p:cNvPr id="5" name="Titel 3"/>
          <p:cNvSpPr txBox="1">
            <a:spLocks/>
          </p:cNvSpPr>
          <p:nvPr/>
        </p:nvSpPr>
        <p:spPr>
          <a:xfrm>
            <a:off x="233541" y="287437"/>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BE" altLang="nl-BE" sz="2400" dirty="0" smtClean="0">
              <a:solidFill>
                <a:srgbClr val="39A096"/>
              </a:solidFill>
              <a:latin typeface="Helvetica Light"/>
              <a:cs typeface="Helvetica Light"/>
            </a:endParaRPr>
          </a:p>
        </p:txBody>
      </p:sp>
      <p:sp>
        <p:nvSpPr>
          <p:cNvPr id="2" name="Rechthoek 1"/>
          <p:cNvSpPr/>
          <p:nvPr/>
        </p:nvSpPr>
        <p:spPr>
          <a:xfrm>
            <a:off x="0" y="699542"/>
            <a:ext cx="9144000" cy="3600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effectLst/>
            </a:endParaRPr>
          </a:p>
        </p:txBody>
      </p:sp>
    </p:spTree>
    <p:extLst>
      <p:ext uri="{BB962C8B-B14F-4D97-AF65-F5344CB8AC3E}">
        <p14:creationId xmlns:p14="http://schemas.microsoft.com/office/powerpoint/2010/main" val="11020139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9097" y="943"/>
            <a:ext cx="9144000" cy="5142557"/>
          </a:xfrm>
          <a:prstGeom prst="rect">
            <a:avLst/>
          </a:prstGeom>
        </p:spPr>
      </p:pic>
      <p:sp>
        <p:nvSpPr>
          <p:cNvPr id="4" name="Tijdelijke aanduiding voor inhoud 3"/>
          <p:cNvSpPr>
            <a:spLocks noGrp="1"/>
          </p:cNvSpPr>
          <p:nvPr>
            <p:ph idx="1"/>
          </p:nvPr>
        </p:nvSpPr>
        <p:spPr>
          <a:xfrm>
            <a:off x="395536" y="1437624"/>
            <a:ext cx="8219256" cy="2775751"/>
          </a:xfrm>
        </p:spPr>
        <p:txBody>
          <a:bodyPr>
            <a:normAutofit/>
          </a:bodyPr>
          <a:lstStyle/>
          <a:p>
            <a:pPr marL="0" indent="0" algn="ctr">
              <a:buNone/>
            </a:pPr>
            <a:r>
              <a:rPr lang="nl-BE" sz="3600" i="1" dirty="0" smtClean="0"/>
              <a:t> </a:t>
            </a:r>
            <a:endParaRPr lang="nl-NL" sz="3600" i="1" dirty="0"/>
          </a:p>
        </p:txBody>
      </p:sp>
      <p:graphicFrame>
        <p:nvGraphicFramePr>
          <p:cNvPr id="6" name="Tabel 5"/>
          <p:cNvGraphicFramePr>
            <a:graphicFrameLocks noGrp="1"/>
          </p:cNvGraphicFramePr>
          <p:nvPr>
            <p:extLst>
              <p:ext uri="{D42A27DB-BD31-4B8C-83A1-F6EECF244321}">
                <p14:modId xmlns:p14="http://schemas.microsoft.com/office/powerpoint/2010/main" val="1087305784"/>
              </p:ext>
            </p:extLst>
          </p:nvPr>
        </p:nvGraphicFramePr>
        <p:xfrm>
          <a:off x="755576" y="1059582"/>
          <a:ext cx="7344819" cy="3293050"/>
        </p:xfrm>
        <a:graphic>
          <a:graphicData uri="http://schemas.openxmlformats.org/drawingml/2006/table">
            <a:tbl>
              <a:tblPr firstRow="1" bandRow="1">
                <a:tableStyleId>{E8B1032C-EA38-4F05-BA0D-38AFFFC7BED3}</a:tableStyleId>
              </a:tblPr>
              <a:tblGrid>
                <a:gridCol w="2448273"/>
                <a:gridCol w="2448273"/>
                <a:gridCol w="2448273"/>
              </a:tblGrid>
              <a:tr h="360040">
                <a:tc>
                  <a:txBody>
                    <a:bodyPr/>
                    <a:lstStyle/>
                    <a:p>
                      <a:r>
                        <a:rPr lang="nl-BE" sz="1200" b="1" i="0" dirty="0" smtClean="0">
                          <a:solidFill>
                            <a:srgbClr val="5A463C"/>
                          </a:solidFill>
                          <a:latin typeface="Helvetica"/>
                          <a:cs typeface="Helvetica"/>
                        </a:rPr>
                        <a:t>Generatie X</a:t>
                      </a:r>
                      <a:endParaRPr lang="nl-NL" sz="1200" b="1"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1" i="0" dirty="0" smtClean="0">
                          <a:solidFill>
                            <a:srgbClr val="5A463C"/>
                          </a:solidFill>
                          <a:latin typeface="Helvetica"/>
                          <a:cs typeface="Helvetica"/>
                        </a:rPr>
                        <a:t>Pragmatische generatie</a:t>
                      </a:r>
                      <a:endParaRPr lang="nl-NL" sz="1200" b="1"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1" i="0" dirty="0" smtClean="0">
                          <a:solidFill>
                            <a:srgbClr val="5A463C"/>
                          </a:solidFill>
                          <a:latin typeface="Helvetica"/>
                          <a:cs typeface="Helvetica"/>
                        </a:rPr>
                        <a:t>Generatie Y</a:t>
                      </a:r>
                      <a:endParaRPr lang="nl-NL" sz="1200" b="1"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r h="481760">
                <a:tc>
                  <a:txBody>
                    <a:bodyPr/>
                    <a:lstStyle/>
                    <a:p>
                      <a:r>
                        <a:rPr lang="nl-BE" sz="1200" b="0" i="0" dirty="0" smtClean="0">
                          <a:solidFill>
                            <a:srgbClr val="5A463C"/>
                          </a:solidFill>
                          <a:latin typeface="Helvetica"/>
                          <a:cs typeface="Helvetica"/>
                        </a:rPr>
                        <a:t>Dominant</a:t>
                      </a:r>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0" i="0" dirty="0" smtClean="0">
                          <a:solidFill>
                            <a:srgbClr val="5A463C"/>
                          </a:solidFill>
                          <a:latin typeface="Helvetica"/>
                          <a:cs typeface="Helvetica"/>
                        </a:rPr>
                        <a:t>Praten veel en doen weinig</a:t>
                      </a:r>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0" i="0" dirty="0" smtClean="0">
                          <a:solidFill>
                            <a:srgbClr val="5A463C"/>
                          </a:solidFill>
                          <a:latin typeface="Helvetica"/>
                          <a:cs typeface="Helvetica"/>
                        </a:rPr>
                        <a:t>Grote</a:t>
                      </a:r>
                      <a:r>
                        <a:rPr lang="nl-BE" sz="1200" b="0" i="0" baseline="0" dirty="0" smtClean="0">
                          <a:solidFill>
                            <a:srgbClr val="5A463C"/>
                          </a:solidFill>
                          <a:latin typeface="Helvetica"/>
                          <a:cs typeface="Helvetica"/>
                        </a:rPr>
                        <a:t> click tussen deze 2 generaties</a:t>
                      </a:r>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r h="814384">
                <a:tc>
                  <a:txBody>
                    <a:bodyPr/>
                    <a:lstStyle/>
                    <a:p>
                      <a:r>
                        <a:rPr lang="nl-BE" sz="1200" b="0" i="0" dirty="0" smtClean="0">
                          <a:solidFill>
                            <a:srgbClr val="5A463C"/>
                          </a:solidFill>
                          <a:latin typeface="Helvetica"/>
                          <a:cs typeface="Helvetica"/>
                        </a:rPr>
                        <a:t>Geven weinig ruimte en vertrouwen</a:t>
                      </a:r>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0" i="0" dirty="0" smtClean="0">
                          <a:solidFill>
                            <a:srgbClr val="5A463C"/>
                          </a:solidFill>
                          <a:latin typeface="Helvetica"/>
                          <a:cs typeface="Helvetica"/>
                        </a:rPr>
                        <a:t>Vaak vage plannen </a:t>
                      </a:r>
                      <a:r>
                        <a:rPr lang="nl-BE" sz="1200" b="0" i="0" dirty="0" err="1" smtClean="0">
                          <a:solidFill>
                            <a:srgbClr val="5A463C"/>
                          </a:solidFill>
                          <a:latin typeface="Helvetica"/>
                          <a:cs typeface="Helvetica"/>
                        </a:rPr>
                        <a:t>ipv</a:t>
                      </a:r>
                      <a:r>
                        <a:rPr lang="nl-BE" sz="1200" b="0" i="0" baseline="0" dirty="0" smtClean="0">
                          <a:solidFill>
                            <a:srgbClr val="5A463C"/>
                          </a:solidFill>
                          <a:latin typeface="Helvetica"/>
                          <a:cs typeface="Helvetica"/>
                        </a:rPr>
                        <a:t> concrete aanwijzingen  over wie wat moet doen</a:t>
                      </a:r>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r h="481760">
                <a:tc>
                  <a:txBody>
                    <a:bodyPr/>
                    <a:lstStyle/>
                    <a:p>
                      <a:r>
                        <a:rPr lang="nl-BE" sz="1200" b="0" i="0" dirty="0" smtClean="0">
                          <a:solidFill>
                            <a:srgbClr val="5A463C"/>
                          </a:solidFill>
                          <a:latin typeface="Helvetica"/>
                          <a:cs typeface="Helvetica"/>
                        </a:rPr>
                        <a:t>Sluiten zich af en luisteren</a:t>
                      </a:r>
                      <a:r>
                        <a:rPr lang="nl-BE" sz="1200" b="0" i="0" baseline="0" dirty="0" smtClean="0">
                          <a:solidFill>
                            <a:srgbClr val="5A463C"/>
                          </a:solidFill>
                          <a:latin typeface="Helvetica"/>
                          <a:cs typeface="Helvetica"/>
                        </a:rPr>
                        <a:t> vaak slecht</a:t>
                      </a:r>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0" i="0" dirty="0" smtClean="0">
                          <a:solidFill>
                            <a:srgbClr val="5A463C"/>
                          </a:solidFill>
                          <a:latin typeface="Helvetica"/>
                          <a:cs typeface="Helvetica"/>
                        </a:rPr>
                        <a:t>Eindeloos doorzagen over iets abstracts</a:t>
                      </a:r>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r h="529330">
                <a:tc>
                  <a:txBody>
                    <a:bodyPr/>
                    <a:lstStyle/>
                    <a:p>
                      <a:r>
                        <a:rPr lang="nl-BE" sz="1200" b="0" i="0" dirty="0" smtClean="0">
                          <a:solidFill>
                            <a:srgbClr val="5A463C"/>
                          </a:solidFill>
                          <a:latin typeface="Helvetica"/>
                          <a:cs typeface="Helvetica"/>
                        </a:rPr>
                        <a:t>Vaak eigenzinnig en houden weinig rekening met</a:t>
                      </a:r>
                      <a:r>
                        <a:rPr lang="nl-BE" sz="1200" b="0" i="0" baseline="0" dirty="0" smtClean="0">
                          <a:solidFill>
                            <a:srgbClr val="5A463C"/>
                          </a:solidFill>
                          <a:latin typeface="Helvetica"/>
                          <a:cs typeface="Helvetica"/>
                        </a:rPr>
                        <a:t> ons</a:t>
                      </a:r>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NL" sz="1200" b="0" i="0" dirty="0" smtClean="0">
                          <a:solidFill>
                            <a:srgbClr val="5A463C"/>
                          </a:solidFill>
                          <a:latin typeface="Helvetica"/>
                          <a:cs typeface="Helvetica"/>
                        </a:rPr>
                        <a:t>Hokjesgeest</a:t>
                      </a:r>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r h="269786">
                <a:tc>
                  <a:txBody>
                    <a:bodyPr/>
                    <a:lstStyle/>
                    <a:p>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NL" sz="1200" b="0" i="0" dirty="0" smtClean="0">
                          <a:solidFill>
                            <a:srgbClr val="5A463C"/>
                          </a:solidFill>
                          <a:latin typeface="Helvetica"/>
                          <a:cs typeface="Helvetica"/>
                        </a:rPr>
                        <a:t>Trage besluitvorming </a:t>
                      </a:r>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r h="355990">
                <a:tc>
                  <a:txBody>
                    <a:bodyPr/>
                    <a:lstStyle/>
                    <a:p>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NL" sz="1200" b="0" i="0" dirty="0" smtClean="0">
                          <a:solidFill>
                            <a:srgbClr val="5A463C"/>
                          </a:solidFill>
                          <a:latin typeface="Helvetica"/>
                          <a:cs typeface="Helvetica"/>
                        </a:rPr>
                        <a:t>Autoritair, gesloten en afstandelijk</a:t>
                      </a:r>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endParaRPr lang="nl-NL" sz="1200" b="0" i="0" dirty="0">
                        <a:solidFill>
                          <a:srgbClr val="5A463C"/>
                        </a:solidFill>
                        <a:latin typeface="Helvetica"/>
                        <a:cs typeface="Helvetica"/>
                      </a:endParaRPr>
                    </a:p>
                  </a:txBody>
                  <a:tcPr marL="77081" marR="77081" marT="28905" marB="28905">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bl>
          </a:graphicData>
        </a:graphic>
      </p:graphicFrame>
      <p:sp>
        <p:nvSpPr>
          <p:cNvPr id="8" name="Titel 3"/>
          <p:cNvSpPr txBox="1">
            <a:spLocks/>
          </p:cNvSpPr>
          <p:nvPr/>
        </p:nvSpPr>
        <p:spPr>
          <a:xfrm>
            <a:off x="233541" y="123478"/>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000" dirty="0" smtClean="0">
                <a:solidFill>
                  <a:srgbClr val="39A096"/>
                </a:solidFill>
                <a:latin typeface="Helvetica Light"/>
                <a:cs typeface="Helvetica Light"/>
              </a:rPr>
              <a:t>Stereotypen en kritieken over </a:t>
            </a:r>
            <a:br>
              <a:rPr lang="nl-BE" altLang="nl-BE" sz="2000" dirty="0" smtClean="0">
                <a:solidFill>
                  <a:srgbClr val="39A096"/>
                </a:solidFill>
                <a:latin typeface="Helvetica Light"/>
                <a:cs typeface="Helvetica Light"/>
              </a:rPr>
            </a:br>
            <a:r>
              <a:rPr lang="nl-BE" altLang="nl-BE" sz="2000" u="sng" dirty="0" smtClean="0">
                <a:solidFill>
                  <a:srgbClr val="39A096"/>
                </a:solidFill>
                <a:latin typeface="Helvetica Light"/>
                <a:cs typeface="Helvetica Light"/>
              </a:rPr>
              <a:t>leidinggevenden uit de Protestgeneratie</a:t>
            </a:r>
            <a:endParaRPr lang="nl-BE" altLang="nl-BE" sz="2000" u="sng" dirty="0" smtClean="0">
              <a:solidFill>
                <a:srgbClr val="39A096"/>
              </a:solidFill>
              <a:latin typeface="Helvetica Light"/>
              <a:cs typeface="Helvetica Light"/>
            </a:endParaRPr>
          </a:p>
        </p:txBody>
      </p:sp>
      <p:sp>
        <p:nvSpPr>
          <p:cNvPr id="9" name="Tekstvak 8"/>
          <p:cNvSpPr txBox="1">
            <a:spLocks noChangeArrowheads="1"/>
          </p:cNvSpPr>
          <p:nvPr/>
        </p:nvSpPr>
        <p:spPr bwMode="auto">
          <a:xfrm>
            <a:off x="4427984" y="4444538"/>
            <a:ext cx="44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nl-BE" altLang="nl-BE" sz="800" dirty="0">
                <a:solidFill>
                  <a:srgbClr val="5A463C"/>
                </a:solidFill>
                <a:latin typeface="Helvetica Light"/>
                <a:cs typeface="Helvetica Light"/>
              </a:rPr>
              <a:t>Bron: </a:t>
            </a:r>
            <a:r>
              <a:rPr lang="nl-BE" altLang="nl-BE" sz="800" dirty="0" smtClean="0">
                <a:solidFill>
                  <a:srgbClr val="5A463C"/>
                </a:solidFill>
                <a:latin typeface="Helvetica Light"/>
                <a:cs typeface="Helvetica Light"/>
              </a:rPr>
              <a:t>Aart Bontekoning, 2011</a:t>
            </a:r>
            <a:endParaRPr lang="nl-BE" altLang="nl-BE" sz="800" dirty="0">
              <a:solidFill>
                <a:srgbClr val="5A463C"/>
              </a:solidFill>
              <a:latin typeface="Helvetica Light"/>
              <a:cs typeface="Helvetica Light"/>
            </a:endParaRPr>
          </a:p>
        </p:txBody>
      </p:sp>
    </p:spTree>
    <p:extLst>
      <p:ext uri="{BB962C8B-B14F-4D97-AF65-F5344CB8AC3E}">
        <p14:creationId xmlns:p14="http://schemas.microsoft.com/office/powerpoint/2010/main" val="41767371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5" name="Titel 3"/>
          <p:cNvSpPr txBox="1">
            <a:spLocks/>
          </p:cNvSpPr>
          <p:nvPr/>
        </p:nvSpPr>
        <p:spPr>
          <a:xfrm>
            <a:off x="179512" y="287437"/>
            <a:ext cx="8964488"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Doelen</a:t>
            </a:r>
            <a:endParaRPr lang="nl-BE" altLang="nl-BE" sz="2400" dirty="0" smtClean="0">
              <a:solidFill>
                <a:srgbClr val="5A463C"/>
              </a:solidFill>
              <a:latin typeface="Helvetica Light"/>
              <a:cs typeface="Helvetica Light"/>
            </a:endParaRPr>
          </a:p>
        </p:txBody>
      </p:sp>
      <p:sp>
        <p:nvSpPr>
          <p:cNvPr id="3" name="Tijdelijke aanduiding voor inhoud 2"/>
          <p:cNvSpPr>
            <a:spLocks noGrp="1"/>
          </p:cNvSpPr>
          <p:nvPr>
            <p:ph idx="1"/>
          </p:nvPr>
        </p:nvSpPr>
        <p:spPr>
          <a:xfrm>
            <a:off x="1259632" y="1200151"/>
            <a:ext cx="7427168" cy="3394472"/>
          </a:xfrm>
        </p:spPr>
        <p:txBody>
          <a:bodyPr>
            <a:normAutofit/>
          </a:bodyPr>
          <a:lstStyle/>
          <a:p>
            <a:pPr marL="514350" indent="-514350">
              <a:buClr>
                <a:srgbClr val="A1C038"/>
              </a:buClr>
              <a:buFont typeface="+mj-lt"/>
              <a:buAutoNum type="arabicPeriod"/>
            </a:pPr>
            <a:r>
              <a:rPr lang="nl-BE" sz="2000" dirty="0">
                <a:solidFill>
                  <a:srgbClr val="5A463C"/>
                </a:solidFill>
                <a:latin typeface="Helvetica"/>
                <a:cs typeface="Helvetica"/>
              </a:rPr>
              <a:t>Generaties verdiepen zich in hun specifieke kijk op en stijl van leidinggeven.</a:t>
            </a:r>
          </a:p>
          <a:p>
            <a:pPr marL="514350" indent="-514350">
              <a:buClr>
                <a:srgbClr val="A1C038"/>
              </a:buClr>
              <a:buFont typeface="+mj-lt"/>
              <a:buAutoNum type="arabicPeriod"/>
            </a:pPr>
            <a:r>
              <a:rPr lang="nl-BE" sz="2000" dirty="0">
                <a:solidFill>
                  <a:srgbClr val="5A463C"/>
                </a:solidFill>
                <a:latin typeface="Helvetica"/>
                <a:cs typeface="Helvetica"/>
              </a:rPr>
              <a:t>Ideaaltypische kenmerken per generatie benoemen</a:t>
            </a:r>
          </a:p>
          <a:p>
            <a:pPr marL="514350" indent="-514350">
              <a:buClr>
                <a:srgbClr val="A1C038"/>
              </a:buClr>
              <a:buFont typeface="+mj-lt"/>
              <a:buAutoNum type="arabicPeriod"/>
            </a:pPr>
            <a:r>
              <a:rPr lang="nl-BE" sz="2000" dirty="0">
                <a:solidFill>
                  <a:srgbClr val="5A463C"/>
                </a:solidFill>
                <a:latin typeface="Helvetica"/>
                <a:cs typeface="Helvetica"/>
              </a:rPr>
              <a:t>Stereotypen, misopvattingen en statements over leidinggeven worden benoemd en worden bediscussieerd op basis van eigen ervaringen</a:t>
            </a:r>
          </a:p>
          <a:p>
            <a:pPr marL="514350" indent="-514350">
              <a:buClr>
                <a:srgbClr val="A1C038"/>
              </a:buClr>
              <a:buFont typeface="+mj-lt"/>
              <a:buAutoNum type="arabicPeriod"/>
            </a:pPr>
            <a:r>
              <a:rPr lang="nl-BE" sz="2000" dirty="0">
                <a:solidFill>
                  <a:srgbClr val="5A463C"/>
                </a:solidFill>
                <a:latin typeface="Helvetica"/>
                <a:cs typeface="Helvetica"/>
              </a:rPr>
              <a:t>Fictieve en eigen praktijkcasussen ivm leidinggeven aan verschillende generaties worden bediscussieerd</a:t>
            </a:r>
          </a:p>
          <a:p>
            <a:pPr marL="514350" indent="-514350">
              <a:buClr>
                <a:srgbClr val="A1C038"/>
              </a:buClr>
              <a:buFont typeface="+mj-lt"/>
              <a:buAutoNum type="arabicPeriod"/>
            </a:pPr>
            <a:r>
              <a:rPr lang="nl-BE" sz="2000" dirty="0">
                <a:solidFill>
                  <a:srgbClr val="5A463C"/>
                </a:solidFill>
                <a:latin typeface="Helvetica"/>
                <a:cs typeface="Helvetica"/>
              </a:rPr>
              <a:t>Opmaak van actieplan</a:t>
            </a:r>
          </a:p>
          <a:p>
            <a:pPr marL="0" indent="0">
              <a:lnSpc>
                <a:spcPct val="150000"/>
              </a:lnSpc>
              <a:buClr>
                <a:srgbClr val="A1C038"/>
              </a:buClr>
              <a:buNone/>
            </a:pPr>
            <a:endParaRPr lang="nl-BE" sz="2000" dirty="0"/>
          </a:p>
        </p:txBody>
      </p:sp>
    </p:spTree>
    <p:extLst>
      <p:ext uri="{BB962C8B-B14F-4D97-AF65-F5344CB8AC3E}">
        <p14:creationId xmlns:p14="http://schemas.microsoft.com/office/powerpoint/2010/main" val="24868396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9097" y="943"/>
            <a:ext cx="9144000" cy="5142557"/>
          </a:xfrm>
          <a:prstGeom prst="rect">
            <a:avLst/>
          </a:prstGeom>
        </p:spPr>
      </p:pic>
      <p:sp>
        <p:nvSpPr>
          <p:cNvPr id="4" name="Tijdelijke aanduiding voor inhoud 3"/>
          <p:cNvSpPr>
            <a:spLocks noGrp="1"/>
          </p:cNvSpPr>
          <p:nvPr>
            <p:ph idx="1"/>
          </p:nvPr>
        </p:nvSpPr>
        <p:spPr>
          <a:xfrm>
            <a:off x="395536" y="1437624"/>
            <a:ext cx="8219256" cy="2775751"/>
          </a:xfrm>
        </p:spPr>
        <p:txBody>
          <a:bodyPr>
            <a:normAutofit/>
          </a:bodyPr>
          <a:lstStyle/>
          <a:p>
            <a:pPr marL="0" indent="0" algn="ctr">
              <a:buNone/>
            </a:pPr>
            <a:r>
              <a:rPr lang="nl-BE" sz="3600" i="1" dirty="0" smtClean="0"/>
              <a:t> </a:t>
            </a:r>
            <a:endParaRPr lang="nl-NL" sz="3600" i="1" dirty="0"/>
          </a:p>
        </p:txBody>
      </p:sp>
      <p:sp>
        <p:nvSpPr>
          <p:cNvPr id="8" name="Titel 3"/>
          <p:cNvSpPr txBox="1">
            <a:spLocks/>
          </p:cNvSpPr>
          <p:nvPr/>
        </p:nvSpPr>
        <p:spPr>
          <a:xfrm>
            <a:off x="233541" y="123478"/>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000" dirty="0" smtClean="0">
                <a:solidFill>
                  <a:srgbClr val="39A096"/>
                </a:solidFill>
                <a:latin typeface="Helvetica Light"/>
                <a:cs typeface="Helvetica Light"/>
              </a:rPr>
              <a:t>Stereotypen en kritieken over </a:t>
            </a:r>
            <a:br>
              <a:rPr lang="nl-BE" altLang="nl-BE" sz="2000" dirty="0" smtClean="0">
                <a:solidFill>
                  <a:srgbClr val="39A096"/>
                </a:solidFill>
                <a:latin typeface="Helvetica Light"/>
                <a:cs typeface="Helvetica Light"/>
              </a:rPr>
            </a:br>
            <a:r>
              <a:rPr lang="nl-BE" altLang="nl-BE" sz="2000" u="sng" dirty="0" smtClean="0">
                <a:solidFill>
                  <a:srgbClr val="39A096"/>
                </a:solidFill>
                <a:latin typeface="Helvetica Light"/>
                <a:cs typeface="Helvetica Light"/>
              </a:rPr>
              <a:t>leidinggevenden uit Generatie X</a:t>
            </a:r>
            <a:endParaRPr lang="nl-BE" altLang="nl-BE" sz="2000" u="sng" dirty="0" smtClean="0">
              <a:solidFill>
                <a:srgbClr val="39A096"/>
              </a:solidFill>
              <a:latin typeface="Helvetica Light"/>
              <a:cs typeface="Helvetica Light"/>
            </a:endParaRPr>
          </a:p>
        </p:txBody>
      </p:sp>
      <p:sp>
        <p:nvSpPr>
          <p:cNvPr id="9" name="Tekstvak 8"/>
          <p:cNvSpPr txBox="1">
            <a:spLocks noChangeArrowheads="1"/>
          </p:cNvSpPr>
          <p:nvPr/>
        </p:nvSpPr>
        <p:spPr bwMode="auto">
          <a:xfrm>
            <a:off x="4427984" y="4444538"/>
            <a:ext cx="44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nl-BE" altLang="nl-BE" sz="800" dirty="0">
                <a:solidFill>
                  <a:srgbClr val="5A463C"/>
                </a:solidFill>
                <a:latin typeface="Helvetica Light"/>
                <a:cs typeface="Helvetica Light"/>
              </a:rPr>
              <a:t>Bron: </a:t>
            </a:r>
            <a:r>
              <a:rPr lang="nl-BE" altLang="nl-BE" sz="800" dirty="0" smtClean="0">
                <a:solidFill>
                  <a:srgbClr val="5A463C"/>
                </a:solidFill>
                <a:latin typeface="Helvetica Light"/>
                <a:cs typeface="Helvetica Light"/>
              </a:rPr>
              <a:t>Aart Bontekoning, 2011</a:t>
            </a:r>
            <a:endParaRPr lang="nl-BE" altLang="nl-BE" sz="800" dirty="0">
              <a:solidFill>
                <a:srgbClr val="5A463C"/>
              </a:solidFill>
              <a:latin typeface="Helvetica Light"/>
              <a:cs typeface="Helvetica Light"/>
            </a:endParaRPr>
          </a:p>
        </p:txBody>
      </p:sp>
      <p:graphicFrame>
        <p:nvGraphicFramePr>
          <p:cNvPr id="13" name="Tabel 12"/>
          <p:cNvGraphicFramePr>
            <a:graphicFrameLocks noGrp="1"/>
          </p:cNvGraphicFramePr>
          <p:nvPr>
            <p:extLst>
              <p:ext uri="{D42A27DB-BD31-4B8C-83A1-F6EECF244321}">
                <p14:modId xmlns:p14="http://schemas.microsoft.com/office/powerpoint/2010/main" val="2706228886"/>
              </p:ext>
            </p:extLst>
          </p:nvPr>
        </p:nvGraphicFramePr>
        <p:xfrm>
          <a:off x="901699" y="1075368"/>
          <a:ext cx="7345365" cy="3367061"/>
        </p:xfrm>
        <a:graphic>
          <a:graphicData uri="http://schemas.openxmlformats.org/drawingml/2006/table">
            <a:tbl>
              <a:tblPr firstRow="1" bandRow="1">
                <a:tableStyleId>{E8B1032C-EA38-4F05-BA0D-38AFFFC7BED3}</a:tableStyleId>
              </a:tblPr>
              <a:tblGrid>
                <a:gridCol w="2448455"/>
                <a:gridCol w="2448455"/>
                <a:gridCol w="2448455"/>
              </a:tblGrid>
              <a:tr h="344254">
                <a:tc>
                  <a:txBody>
                    <a:bodyPr/>
                    <a:lstStyle/>
                    <a:p>
                      <a:r>
                        <a:rPr lang="nl-BE" sz="1200" dirty="0" smtClean="0">
                          <a:solidFill>
                            <a:srgbClr val="5A463C"/>
                          </a:solidFill>
                          <a:latin typeface="Helvetica"/>
                          <a:cs typeface="Helvetica"/>
                        </a:rPr>
                        <a:t>Protestgeneratie</a:t>
                      </a:r>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tcPr>
                </a:tc>
                <a:tc>
                  <a:txBody>
                    <a:bodyPr/>
                    <a:lstStyle/>
                    <a:p>
                      <a:r>
                        <a:rPr lang="nl-BE" sz="1200" dirty="0" smtClean="0">
                          <a:solidFill>
                            <a:srgbClr val="5A463C"/>
                          </a:solidFill>
                          <a:latin typeface="Helvetica"/>
                          <a:cs typeface="Helvetica"/>
                        </a:rPr>
                        <a:t>Pragmatische generatie</a:t>
                      </a:r>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tcPr>
                </a:tc>
                <a:tc>
                  <a:txBody>
                    <a:bodyPr/>
                    <a:lstStyle/>
                    <a:p>
                      <a:r>
                        <a:rPr lang="nl-BE" sz="1200" dirty="0" smtClean="0">
                          <a:solidFill>
                            <a:srgbClr val="5A463C"/>
                          </a:solidFill>
                          <a:latin typeface="Helvetica"/>
                          <a:cs typeface="Helvetica"/>
                        </a:rPr>
                        <a:t>Generatie Y</a:t>
                      </a:r>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tcPr>
                </a:tc>
              </a:tr>
              <a:tr h="434502">
                <a:tc>
                  <a:txBody>
                    <a:bodyPr/>
                    <a:lstStyle/>
                    <a:p>
                      <a:r>
                        <a:rPr lang="nl-BE" sz="1200" dirty="0" smtClean="0">
                          <a:solidFill>
                            <a:srgbClr val="5A463C"/>
                          </a:solidFill>
                          <a:latin typeface="Helvetica"/>
                          <a:cs typeface="Helvetica"/>
                        </a:rPr>
                        <a:t>“We horen en</a:t>
                      </a:r>
                      <a:r>
                        <a:rPr lang="nl-BE" sz="1200" baseline="0" dirty="0" smtClean="0">
                          <a:solidFill>
                            <a:srgbClr val="5A463C"/>
                          </a:solidFill>
                          <a:latin typeface="Helvetica"/>
                          <a:cs typeface="Helvetica"/>
                        </a:rPr>
                        <a:t> zien ze niet, tonen hun gezicht niet.”</a:t>
                      </a:r>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r>
                        <a:rPr lang="nl-BE" sz="1200" dirty="0" smtClean="0">
                          <a:solidFill>
                            <a:srgbClr val="5A463C"/>
                          </a:solidFill>
                          <a:latin typeface="Helvetica"/>
                          <a:cs typeface="Helvetica"/>
                        </a:rPr>
                        <a:t>“Ze laten</a:t>
                      </a:r>
                      <a:r>
                        <a:rPr lang="nl-BE" sz="1200" baseline="0" dirty="0" smtClean="0">
                          <a:solidFill>
                            <a:srgbClr val="5A463C"/>
                          </a:solidFill>
                          <a:latin typeface="Helvetica"/>
                          <a:cs typeface="Helvetica"/>
                        </a:rPr>
                        <a:t> niet horen wat ze zelf willen.”</a:t>
                      </a:r>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r>
                        <a:rPr lang="nl-BE" sz="1200" dirty="0" smtClean="0">
                          <a:solidFill>
                            <a:srgbClr val="5A463C"/>
                          </a:solidFill>
                          <a:latin typeface="Helvetica"/>
                          <a:cs typeface="Helvetica"/>
                        </a:rPr>
                        <a:t>“Ze</a:t>
                      </a:r>
                      <a:r>
                        <a:rPr lang="nl-BE" sz="1200" baseline="0" dirty="0" smtClean="0">
                          <a:solidFill>
                            <a:srgbClr val="5A463C"/>
                          </a:solidFill>
                          <a:latin typeface="Helvetica"/>
                          <a:cs typeface="Helvetica"/>
                        </a:rPr>
                        <a:t> zijn wat traag, vlak en voorzichtig in het werk.”</a:t>
                      </a:r>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r h="652092">
                <a:tc>
                  <a:txBody>
                    <a:bodyPr/>
                    <a:lstStyle/>
                    <a:p>
                      <a:r>
                        <a:rPr lang="nl-BE" sz="1200" dirty="0" smtClean="0">
                          <a:solidFill>
                            <a:srgbClr val="5A463C"/>
                          </a:solidFill>
                          <a:latin typeface="Helvetica"/>
                          <a:cs typeface="Helvetica"/>
                        </a:rPr>
                        <a:t>“Ze</a:t>
                      </a:r>
                      <a:r>
                        <a:rPr lang="nl-BE" sz="1200" baseline="0" dirty="0" smtClean="0">
                          <a:solidFill>
                            <a:srgbClr val="5A463C"/>
                          </a:solidFill>
                          <a:latin typeface="Helvetica"/>
                          <a:cs typeface="Helvetica"/>
                        </a:rPr>
                        <a:t> hebben geen aansprekende visie en geven niet aan wat ze van ons willen.”</a:t>
                      </a:r>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tcPr>
                </a:tc>
                <a:tc>
                  <a:txBody>
                    <a:bodyPr/>
                    <a:lstStyle/>
                    <a:p>
                      <a:r>
                        <a:rPr lang="nl-BE" sz="1200" dirty="0" smtClean="0">
                          <a:solidFill>
                            <a:srgbClr val="5A463C"/>
                          </a:solidFill>
                          <a:latin typeface="Helvetica"/>
                          <a:cs typeface="Helvetica"/>
                        </a:rPr>
                        <a:t>“Ze geven geen langere</a:t>
                      </a:r>
                      <a:r>
                        <a:rPr lang="nl-BE" sz="1200" baseline="0" dirty="0" smtClean="0">
                          <a:solidFill>
                            <a:srgbClr val="5A463C"/>
                          </a:solidFill>
                          <a:latin typeface="Helvetica"/>
                          <a:cs typeface="Helvetica"/>
                        </a:rPr>
                        <a:t> termijn visie”</a:t>
                      </a:r>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tcPr>
                </a:tc>
                <a:tc>
                  <a:txBody>
                    <a:bodyPr/>
                    <a:lstStyle/>
                    <a:p>
                      <a:r>
                        <a:rPr lang="nl-BE" sz="1200" dirty="0" smtClean="0">
                          <a:solidFill>
                            <a:srgbClr val="5A463C"/>
                          </a:solidFill>
                          <a:latin typeface="Helvetica"/>
                          <a:cs typeface="Helvetica"/>
                        </a:rPr>
                        <a:t>“Ze gaan</a:t>
                      </a:r>
                      <a:r>
                        <a:rPr lang="nl-BE" sz="1200" baseline="0" dirty="0" smtClean="0">
                          <a:solidFill>
                            <a:srgbClr val="5A463C"/>
                          </a:solidFill>
                          <a:latin typeface="Helvetica"/>
                          <a:cs typeface="Helvetica"/>
                        </a:rPr>
                        <a:t> zeer weloverwogen te werk en dat maakt ons onrustig.”</a:t>
                      </a:r>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tcPr>
                </a:tc>
              </a:tr>
              <a:tr h="578155">
                <a:tc>
                  <a:txBody>
                    <a:bodyPr/>
                    <a:lstStyle/>
                    <a:p>
                      <a:r>
                        <a:rPr lang="nl-BE" sz="1200" dirty="0" smtClean="0">
                          <a:solidFill>
                            <a:srgbClr val="5A463C"/>
                          </a:solidFill>
                          <a:latin typeface="Helvetica"/>
                          <a:cs typeface="Helvetica"/>
                        </a:rPr>
                        <a:t>“Ze durven geen risico’s nemen”</a:t>
                      </a:r>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r>
                        <a:rPr lang="nl-BE" sz="1200" dirty="0" smtClean="0">
                          <a:solidFill>
                            <a:srgbClr val="5A463C"/>
                          </a:solidFill>
                          <a:latin typeface="Helvetica"/>
                          <a:cs typeface="Helvetica"/>
                        </a:rPr>
                        <a:t>“Het zijn ongrijpbare grijze</a:t>
                      </a:r>
                      <a:r>
                        <a:rPr lang="nl-BE" sz="1200" baseline="0" dirty="0" smtClean="0">
                          <a:solidFill>
                            <a:srgbClr val="5A463C"/>
                          </a:solidFill>
                          <a:latin typeface="Helvetica"/>
                          <a:cs typeface="Helvetica"/>
                        </a:rPr>
                        <a:t> muizen die geen risico’s durven nemen.”</a:t>
                      </a:r>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r>
                        <a:rPr lang="nl-BE" sz="1200" dirty="0" smtClean="0">
                          <a:solidFill>
                            <a:srgbClr val="5A463C"/>
                          </a:solidFill>
                          <a:latin typeface="Helvetica"/>
                          <a:cs typeface="Helvetica"/>
                        </a:rPr>
                        <a:t>“Ze zijn niet zo energiek</a:t>
                      </a:r>
                      <a:r>
                        <a:rPr lang="nl-BE" sz="1200" baseline="0" dirty="0" smtClean="0">
                          <a:solidFill>
                            <a:srgbClr val="5A463C"/>
                          </a:solidFill>
                          <a:latin typeface="Helvetica"/>
                          <a:cs typeface="Helvetica"/>
                        </a:rPr>
                        <a:t>.”</a:t>
                      </a:r>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r h="751602">
                <a:tc>
                  <a:txBody>
                    <a:bodyPr/>
                    <a:lstStyle/>
                    <a:p>
                      <a:r>
                        <a:rPr lang="nl-BE" sz="1200" dirty="0" smtClean="0">
                          <a:solidFill>
                            <a:srgbClr val="5A463C"/>
                          </a:solidFill>
                          <a:latin typeface="Helvetica"/>
                          <a:cs typeface="Helvetica"/>
                        </a:rPr>
                        <a:t>“Ze zijn veel te braaf.”</a:t>
                      </a:r>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tcPr>
                </a:tc>
                <a:tc>
                  <a:txBody>
                    <a:bodyPr/>
                    <a:lstStyle/>
                    <a:p>
                      <a:r>
                        <a:rPr lang="nl-BE" sz="1200" dirty="0" smtClean="0">
                          <a:solidFill>
                            <a:srgbClr val="5A463C"/>
                          </a:solidFill>
                          <a:latin typeface="Helvetica"/>
                          <a:cs typeface="Helvetica"/>
                        </a:rPr>
                        <a:t>“Ze remmen ons om ‘ons ding’ gewoon al doende en lerende te doen.”</a:t>
                      </a:r>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tcPr>
                </a:tc>
                <a:tc>
                  <a:txBody>
                    <a:bodyPr/>
                    <a:lstStyle/>
                    <a:p>
                      <a:r>
                        <a:rPr lang="nl-BE" sz="1200" dirty="0" smtClean="0">
                          <a:solidFill>
                            <a:srgbClr val="5A463C"/>
                          </a:solidFill>
                          <a:latin typeface="Helvetica"/>
                          <a:cs typeface="Helvetica"/>
                        </a:rPr>
                        <a:t>“Ze hebben zich</a:t>
                      </a:r>
                      <a:r>
                        <a:rPr lang="nl-BE" sz="1200" baseline="0" dirty="0" smtClean="0">
                          <a:solidFill>
                            <a:srgbClr val="5A463C"/>
                          </a:solidFill>
                          <a:latin typeface="Helvetica"/>
                          <a:cs typeface="Helvetica"/>
                        </a:rPr>
                        <a:t> te veel aangepast aan de hiërarchie en bureaucratische formaliteiten.”</a:t>
                      </a:r>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tcPr>
                </a:tc>
              </a:tr>
              <a:tr h="578155">
                <a:tc>
                  <a:txBody>
                    <a:bodyPr/>
                    <a:lstStyle/>
                    <a:p>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r>
                        <a:rPr lang="nl-BE" sz="1200" dirty="0" smtClean="0">
                          <a:solidFill>
                            <a:srgbClr val="5A463C"/>
                          </a:solidFill>
                          <a:latin typeface="Helvetica"/>
                          <a:cs typeface="Helvetica"/>
                        </a:rPr>
                        <a:t>“ Ze timmeren de zaak dicht met</a:t>
                      </a:r>
                      <a:r>
                        <a:rPr lang="nl-BE" sz="1200" baseline="0" dirty="0" smtClean="0">
                          <a:solidFill>
                            <a:srgbClr val="5A463C"/>
                          </a:solidFill>
                          <a:latin typeface="Helvetica"/>
                          <a:cs typeface="Helvetica"/>
                        </a:rPr>
                        <a:t> regels en controlesystemen.”</a:t>
                      </a:r>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c>
                  <a:txBody>
                    <a:bodyPr/>
                    <a:lstStyle/>
                    <a:p>
                      <a:endParaRPr lang="nl-NL" sz="1200" dirty="0">
                        <a:solidFill>
                          <a:srgbClr val="5A463C"/>
                        </a:solidFill>
                        <a:latin typeface="Helvetica"/>
                        <a:cs typeface="Helvetica"/>
                      </a:endParaRPr>
                    </a:p>
                  </a:txBody>
                  <a:tcPr marL="77087" marR="77087" marT="28908" marB="2890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633168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9097" y="943"/>
            <a:ext cx="9144000" cy="5142557"/>
          </a:xfrm>
          <a:prstGeom prst="rect">
            <a:avLst/>
          </a:prstGeom>
        </p:spPr>
      </p:pic>
      <p:sp>
        <p:nvSpPr>
          <p:cNvPr id="4" name="Tijdelijke aanduiding voor inhoud 3"/>
          <p:cNvSpPr>
            <a:spLocks noGrp="1"/>
          </p:cNvSpPr>
          <p:nvPr>
            <p:ph idx="1"/>
          </p:nvPr>
        </p:nvSpPr>
        <p:spPr>
          <a:xfrm>
            <a:off x="395536" y="1437624"/>
            <a:ext cx="8219256" cy="2775751"/>
          </a:xfrm>
        </p:spPr>
        <p:txBody>
          <a:bodyPr>
            <a:normAutofit/>
          </a:bodyPr>
          <a:lstStyle/>
          <a:p>
            <a:pPr marL="0" indent="0" algn="ctr">
              <a:buNone/>
            </a:pPr>
            <a:r>
              <a:rPr lang="nl-BE" sz="3600" i="1" dirty="0" smtClean="0"/>
              <a:t> </a:t>
            </a:r>
            <a:endParaRPr lang="nl-NL" sz="3600" i="1" dirty="0"/>
          </a:p>
        </p:txBody>
      </p:sp>
      <p:sp>
        <p:nvSpPr>
          <p:cNvPr id="8" name="Titel 3"/>
          <p:cNvSpPr txBox="1">
            <a:spLocks/>
          </p:cNvSpPr>
          <p:nvPr/>
        </p:nvSpPr>
        <p:spPr>
          <a:xfrm>
            <a:off x="233541" y="123478"/>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000" dirty="0" smtClean="0">
                <a:solidFill>
                  <a:srgbClr val="39A096"/>
                </a:solidFill>
                <a:latin typeface="Helvetica Light"/>
                <a:cs typeface="Helvetica Light"/>
              </a:rPr>
              <a:t>Stereotypen en kritieken over </a:t>
            </a:r>
            <a:br>
              <a:rPr lang="nl-BE" altLang="nl-BE" sz="2000" dirty="0" smtClean="0">
                <a:solidFill>
                  <a:srgbClr val="39A096"/>
                </a:solidFill>
                <a:latin typeface="Helvetica Light"/>
                <a:cs typeface="Helvetica Light"/>
              </a:rPr>
            </a:br>
            <a:r>
              <a:rPr lang="nl-BE" altLang="nl-BE" sz="2000" u="sng" dirty="0" smtClean="0">
                <a:solidFill>
                  <a:srgbClr val="39A096"/>
                </a:solidFill>
                <a:latin typeface="Helvetica Light"/>
                <a:cs typeface="Helvetica Light"/>
              </a:rPr>
              <a:t>leidinggevenden uit de Pragmatische generatie</a:t>
            </a:r>
            <a:endParaRPr lang="nl-BE" altLang="nl-BE" sz="2000" u="sng" dirty="0" smtClean="0">
              <a:solidFill>
                <a:srgbClr val="39A096"/>
              </a:solidFill>
              <a:latin typeface="Helvetica Light"/>
              <a:cs typeface="Helvetica Light"/>
            </a:endParaRPr>
          </a:p>
        </p:txBody>
      </p:sp>
      <p:sp>
        <p:nvSpPr>
          <p:cNvPr id="9" name="Tekstvak 8"/>
          <p:cNvSpPr txBox="1">
            <a:spLocks noChangeArrowheads="1"/>
          </p:cNvSpPr>
          <p:nvPr/>
        </p:nvSpPr>
        <p:spPr bwMode="auto">
          <a:xfrm>
            <a:off x="4427984" y="4444538"/>
            <a:ext cx="44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nl-BE" altLang="nl-BE" sz="800" dirty="0">
                <a:solidFill>
                  <a:srgbClr val="5A463C"/>
                </a:solidFill>
                <a:latin typeface="Helvetica Light"/>
                <a:cs typeface="Helvetica Light"/>
              </a:rPr>
              <a:t>Bron: </a:t>
            </a:r>
            <a:r>
              <a:rPr lang="nl-BE" altLang="nl-BE" sz="800" dirty="0" smtClean="0">
                <a:solidFill>
                  <a:srgbClr val="5A463C"/>
                </a:solidFill>
                <a:latin typeface="Helvetica Light"/>
                <a:cs typeface="Helvetica Light"/>
              </a:rPr>
              <a:t>Aart Bontekoning, 2011</a:t>
            </a:r>
            <a:endParaRPr lang="nl-BE" altLang="nl-BE" sz="800" dirty="0">
              <a:solidFill>
                <a:srgbClr val="5A463C"/>
              </a:solidFill>
              <a:latin typeface="Helvetica Light"/>
              <a:cs typeface="Helvetica Light"/>
            </a:endParaRPr>
          </a:p>
        </p:txBody>
      </p:sp>
      <p:graphicFrame>
        <p:nvGraphicFramePr>
          <p:cNvPr id="10" name="Tabel 9"/>
          <p:cNvGraphicFramePr>
            <a:graphicFrameLocks noGrp="1"/>
          </p:cNvGraphicFramePr>
          <p:nvPr>
            <p:extLst>
              <p:ext uri="{D42A27DB-BD31-4B8C-83A1-F6EECF244321}">
                <p14:modId xmlns:p14="http://schemas.microsoft.com/office/powerpoint/2010/main" val="1003057802"/>
              </p:ext>
            </p:extLst>
          </p:nvPr>
        </p:nvGraphicFramePr>
        <p:xfrm>
          <a:off x="934419" y="1059582"/>
          <a:ext cx="7312644" cy="3313269"/>
        </p:xfrm>
        <a:graphic>
          <a:graphicData uri="http://schemas.openxmlformats.org/drawingml/2006/table">
            <a:tbl>
              <a:tblPr firstRow="1" bandRow="1">
                <a:tableStyleId>{E8B1032C-EA38-4F05-BA0D-38AFFFC7BED3}</a:tableStyleId>
              </a:tblPr>
              <a:tblGrid>
                <a:gridCol w="2437548"/>
                <a:gridCol w="2437548"/>
                <a:gridCol w="2437548"/>
              </a:tblGrid>
              <a:tr h="378475">
                <a:tc>
                  <a:txBody>
                    <a:bodyPr/>
                    <a:lstStyle/>
                    <a:p>
                      <a:r>
                        <a:rPr lang="nl-BE" sz="1200" b="1" i="0" dirty="0" smtClean="0">
                          <a:solidFill>
                            <a:srgbClr val="5A463C"/>
                          </a:solidFill>
                          <a:latin typeface="Helvetica"/>
                          <a:cs typeface="Helvetica"/>
                        </a:rPr>
                        <a:t>Protestgeneratie</a:t>
                      </a:r>
                      <a:endParaRPr lang="nl-NL" sz="1200" b="1" i="0" dirty="0">
                        <a:solidFill>
                          <a:srgbClr val="5A463C"/>
                        </a:solidFill>
                        <a:latin typeface="Helvetica"/>
                        <a:cs typeface="Helvetica"/>
                      </a:endParaRPr>
                    </a:p>
                  </a:txBody>
                  <a:tcPr marL="75809" marR="75809" marT="28428" marB="2842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1" i="0" dirty="0" smtClean="0">
                          <a:solidFill>
                            <a:srgbClr val="5A463C"/>
                          </a:solidFill>
                          <a:latin typeface="Helvetica"/>
                          <a:cs typeface="Helvetica"/>
                        </a:rPr>
                        <a:t>Generatie X</a:t>
                      </a:r>
                      <a:endParaRPr lang="nl-NL" sz="1200" b="1" i="0" dirty="0">
                        <a:solidFill>
                          <a:srgbClr val="5A463C"/>
                        </a:solidFill>
                        <a:latin typeface="Helvetica"/>
                        <a:cs typeface="Helvetica"/>
                      </a:endParaRPr>
                    </a:p>
                  </a:txBody>
                  <a:tcPr marL="75809" marR="75809" marT="28428" marB="2842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1" i="0" dirty="0" smtClean="0">
                          <a:solidFill>
                            <a:srgbClr val="5A463C"/>
                          </a:solidFill>
                          <a:latin typeface="Helvetica"/>
                          <a:cs typeface="Helvetica"/>
                        </a:rPr>
                        <a:t>Generatie Y</a:t>
                      </a:r>
                      <a:endParaRPr lang="nl-NL" sz="1200" b="1" i="0" dirty="0">
                        <a:solidFill>
                          <a:srgbClr val="5A463C"/>
                        </a:solidFill>
                        <a:latin typeface="Helvetica"/>
                        <a:cs typeface="Helvetica"/>
                      </a:endParaRPr>
                    </a:p>
                  </a:txBody>
                  <a:tcPr marL="75809" marR="75809" marT="28428" marB="2842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r h="811017">
                <a:tc>
                  <a:txBody>
                    <a:bodyPr/>
                    <a:lstStyle/>
                    <a:p>
                      <a:r>
                        <a:rPr lang="nl-BE" sz="1200" b="0" i="0" dirty="0" smtClean="0">
                          <a:solidFill>
                            <a:srgbClr val="5A463C"/>
                          </a:solidFill>
                          <a:latin typeface="Helvetica"/>
                          <a:cs typeface="Helvetica"/>
                        </a:rPr>
                        <a:t>“Ze stromen snel</a:t>
                      </a:r>
                      <a:r>
                        <a:rPr lang="nl-BE" sz="1200" b="0" i="0" baseline="0" dirty="0" smtClean="0">
                          <a:solidFill>
                            <a:srgbClr val="5A463C"/>
                          </a:solidFill>
                          <a:latin typeface="Helvetica"/>
                          <a:cs typeface="Helvetica"/>
                        </a:rPr>
                        <a:t> door naar een leidinggevende functie, soms iets te snel.”</a:t>
                      </a:r>
                      <a:endParaRPr lang="nl-NL" sz="1200" b="0" i="0" dirty="0">
                        <a:solidFill>
                          <a:srgbClr val="5A463C"/>
                        </a:solidFill>
                        <a:latin typeface="Helvetica"/>
                        <a:cs typeface="Helvetica"/>
                      </a:endParaRPr>
                    </a:p>
                  </a:txBody>
                  <a:tcPr marL="75809" marR="75809" marT="28428" marB="2842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0" i="0" dirty="0" smtClean="0">
                          <a:solidFill>
                            <a:srgbClr val="5A463C"/>
                          </a:solidFill>
                          <a:latin typeface="Helvetica"/>
                          <a:cs typeface="Helvetica"/>
                        </a:rPr>
                        <a:t>“Ze zijn</a:t>
                      </a:r>
                      <a:r>
                        <a:rPr lang="nl-BE" sz="1200" b="0" i="0" baseline="0" dirty="0" smtClean="0">
                          <a:solidFill>
                            <a:srgbClr val="5A463C"/>
                          </a:solidFill>
                          <a:latin typeface="Helvetica"/>
                          <a:cs typeface="Helvetica"/>
                        </a:rPr>
                        <a:t> egoïstisch en zelfgenoegzaam.”</a:t>
                      </a:r>
                      <a:endParaRPr lang="nl-NL" sz="1200" b="0" i="0" dirty="0">
                        <a:solidFill>
                          <a:srgbClr val="5A463C"/>
                        </a:solidFill>
                        <a:latin typeface="Helvetica"/>
                        <a:cs typeface="Helvetica"/>
                      </a:endParaRPr>
                    </a:p>
                  </a:txBody>
                  <a:tcPr marL="75809" marR="75809" marT="28428" marB="2842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0" i="0" dirty="0" smtClean="0">
                          <a:solidFill>
                            <a:srgbClr val="5A463C"/>
                          </a:solidFill>
                          <a:latin typeface="Helvetica"/>
                          <a:cs typeface="Helvetica"/>
                        </a:rPr>
                        <a:t>“Onbegrijpelijk</a:t>
                      </a:r>
                      <a:r>
                        <a:rPr lang="nl-BE" sz="1200" b="0" i="0" baseline="0" dirty="0" smtClean="0">
                          <a:solidFill>
                            <a:srgbClr val="5A463C"/>
                          </a:solidFill>
                          <a:latin typeface="Helvetica"/>
                          <a:cs typeface="Helvetica"/>
                        </a:rPr>
                        <a:t> dat ze niet gewoon zichzelf blijven.”</a:t>
                      </a:r>
                      <a:endParaRPr lang="nl-NL" sz="1200" b="0" i="0" dirty="0">
                        <a:solidFill>
                          <a:srgbClr val="5A463C"/>
                        </a:solidFill>
                        <a:latin typeface="Helvetica"/>
                        <a:cs typeface="Helvetica"/>
                      </a:endParaRPr>
                    </a:p>
                  </a:txBody>
                  <a:tcPr marL="75809" marR="75809" marT="28428" marB="2842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r h="814943">
                <a:tc>
                  <a:txBody>
                    <a:bodyPr/>
                    <a:lstStyle/>
                    <a:p>
                      <a:r>
                        <a:rPr lang="nl-BE" sz="1200" b="0" i="0" dirty="0" smtClean="0">
                          <a:solidFill>
                            <a:srgbClr val="5A463C"/>
                          </a:solidFill>
                          <a:latin typeface="Helvetica"/>
                          <a:cs typeface="Helvetica"/>
                        </a:rPr>
                        <a:t>“Bij een beetje tegenwind haken ze af.”</a:t>
                      </a:r>
                      <a:endParaRPr lang="nl-NL" sz="1200" b="0" i="0" dirty="0">
                        <a:solidFill>
                          <a:srgbClr val="5A463C"/>
                        </a:solidFill>
                        <a:latin typeface="Helvetica"/>
                        <a:cs typeface="Helvetica"/>
                      </a:endParaRPr>
                    </a:p>
                  </a:txBody>
                  <a:tcPr marL="75809" marR="75809" marT="28428" marB="2842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0" i="0" dirty="0" smtClean="0">
                          <a:solidFill>
                            <a:srgbClr val="5A463C"/>
                          </a:solidFill>
                          <a:latin typeface="Helvetica"/>
                          <a:cs typeface="Helvetica"/>
                        </a:rPr>
                        <a:t>“Ze komen nog maar net kijken, maar</a:t>
                      </a:r>
                      <a:r>
                        <a:rPr lang="nl-BE" sz="1200" b="0" i="0" baseline="0" dirty="0" smtClean="0">
                          <a:solidFill>
                            <a:srgbClr val="5A463C"/>
                          </a:solidFill>
                          <a:latin typeface="Helvetica"/>
                          <a:cs typeface="Helvetica"/>
                        </a:rPr>
                        <a:t> doen alsof ze alles zelf wel eens zullen regelen.”</a:t>
                      </a:r>
                      <a:endParaRPr lang="nl-NL" sz="1200" b="0" i="0" dirty="0">
                        <a:solidFill>
                          <a:srgbClr val="5A463C"/>
                        </a:solidFill>
                        <a:latin typeface="Helvetica"/>
                        <a:cs typeface="Helvetica"/>
                      </a:endParaRPr>
                    </a:p>
                  </a:txBody>
                  <a:tcPr marL="75809" marR="75809" marT="28428" marB="2842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0" i="0" dirty="0" smtClean="0">
                          <a:solidFill>
                            <a:srgbClr val="5A463C"/>
                          </a:solidFill>
                          <a:latin typeface="Helvetica"/>
                          <a:cs typeface="Helvetica"/>
                        </a:rPr>
                        <a:t>“Ze zijn heel rationeel.”</a:t>
                      </a:r>
                      <a:endParaRPr lang="nl-NL" sz="1200" b="0" i="0" dirty="0">
                        <a:solidFill>
                          <a:srgbClr val="5A463C"/>
                        </a:solidFill>
                        <a:latin typeface="Helvetica"/>
                        <a:cs typeface="Helvetica"/>
                      </a:endParaRPr>
                    </a:p>
                  </a:txBody>
                  <a:tcPr marL="75809" marR="75809" marT="28428" marB="2842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r h="625422">
                <a:tc>
                  <a:txBody>
                    <a:bodyPr/>
                    <a:lstStyle/>
                    <a:p>
                      <a:r>
                        <a:rPr lang="nl-BE" sz="1200" b="0" i="0" dirty="0" smtClean="0">
                          <a:solidFill>
                            <a:srgbClr val="5A463C"/>
                          </a:solidFill>
                          <a:latin typeface="Helvetica"/>
                          <a:cs typeface="Helvetica"/>
                        </a:rPr>
                        <a:t>“Ze gaan de confrontatie</a:t>
                      </a:r>
                      <a:r>
                        <a:rPr lang="nl-BE" sz="1200" b="0" i="0" baseline="0" dirty="0" smtClean="0">
                          <a:solidFill>
                            <a:srgbClr val="5A463C"/>
                          </a:solidFill>
                          <a:latin typeface="Helvetica"/>
                          <a:cs typeface="Helvetica"/>
                        </a:rPr>
                        <a:t> met ons uit de weg.”</a:t>
                      </a:r>
                      <a:endParaRPr lang="nl-NL" sz="1200" b="0" i="0" dirty="0">
                        <a:solidFill>
                          <a:srgbClr val="5A463C"/>
                        </a:solidFill>
                        <a:latin typeface="Helvetica"/>
                        <a:cs typeface="Helvetica"/>
                      </a:endParaRPr>
                    </a:p>
                  </a:txBody>
                  <a:tcPr marL="75809" marR="75809" marT="28428" marB="2842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0" i="0" dirty="0" smtClean="0">
                          <a:solidFill>
                            <a:srgbClr val="5A463C"/>
                          </a:solidFill>
                          <a:latin typeface="Helvetica"/>
                          <a:cs typeface="Helvetica"/>
                        </a:rPr>
                        <a:t>“Ze hebben</a:t>
                      </a:r>
                      <a:r>
                        <a:rPr lang="nl-BE" sz="1200" b="0" i="0" baseline="0" dirty="0" smtClean="0">
                          <a:solidFill>
                            <a:srgbClr val="5A463C"/>
                          </a:solidFill>
                          <a:latin typeface="Helvetica"/>
                          <a:cs typeface="Helvetica"/>
                        </a:rPr>
                        <a:t> weinig geduld en doorzettingsvermogen.”</a:t>
                      </a:r>
                      <a:endParaRPr lang="nl-NL" sz="1200" b="0" i="0" dirty="0">
                        <a:solidFill>
                          <a:srgbClr val="5A463C"/>
                        </a:solidFill>
                        <a:latin typeface="Helvetica"/>
                        <a:cs typeface="Helvetica"/>
                      </a:endParaRPr>
                    </a:p>
                  </a:txBody>
                  <a:tcPr marL="75809" marR="75809" marT="28428" marB="2842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endParaRPr lang="nl-NL" sz="1200" b="0" i="0" dirty="0">
                        <a:solidFill>
                          <a:srgbClr val="5A463C"/>
                        </a:solidFill>
                        <a:latin typeface="Helvetica"/>
                        <a:cs typeface="Helvetica"/>
                      </a:endParaRPr>
                    </a:p>
                  </a:txBody>
                  <a:tcPr marL="75809" marR="75809" marT="28428" marB="2842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r h="683412">
                <a:tc>
                  <a:txBody>
                    <a:bodyPr/>
                    <a:lstStyle/>
                    <a:p>
                      <a:r>
                        <a:rPr lang="nl-BE" sz="1200" b="0" i="0" dirty="0" smtClean="0">
                          <a:solidFill>
                            <a:srgbClr val="5A463C"/>
                          </a:solidFill>
                          <a:latin typeface="Helvetica"/>
                          <a:cs typeface="Helvetica"/>
                        </a:rPr>
                        <a:t>“Als het op aankomt gaan ze er niet tegen aan, maar</a:t>
                      </a:r>
                      <a:r>
                        <a:rPr lang="nl-BE" sz="1200" b="0" i="0" baseline="0" dirty="0" smtClean="0">
                          <a:solidFill>
                            <a:srgbClr val="5A463C"/>
                          </a:solidFill>
                          <a:latin typeface="Helvetica"/>
                          <a:cs typeface="Helvetica"/>
                        </a:rPr>
                        <a:t> trekken ze zich terug.”</a:t>
                      </a:r>
                      <a:endParaRPr lang="nl-NL" sz="1200" b="0" i="0" dirty="0">
                        <a:solidFill>
                          <a:srgbClr val="5A463C"/>
                        </a:solidFill>
                        <a:latin typeface="Helvetica"/>
                        <a:cs typeface="Helvetica"/>
                      </a:endParaRPr>
                    </a:p>
                  </a:txBody>
                  <a:tcPr marL="75809" marR="75809" marT="28428" marB="2842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endParaRPr lang="nl-NL" sz="1200" b="0" i="0" dirty="0">
                        <a:solidFill>
                          <a:srgbClr val="5A463C"/>
                        </a:solidFill>
                        <a:latin typeface="Helvetica"/>
                        <a:cs typeface="Helvetica"/>
                      </a:endParaRPr>
                    </a:p>
                  </a:txBody>
                  <a:tcPr marL="75809" marR="75809" marT="28428" marB="2842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endParaRPr lang="nl-NL" sz="1200" b="0" i="0" dirty="0">
                        <a:solidFill>
                          <a:srgbClr val="5A463C"/>
                        </a:solidFill>
                        <a:latin typeface="Helvetica"/>
                        <a:cs typeface="Helvetica"/>
                      </a:endParaRPr>
                    </a:p>
                  </a:txBody>
                  <a:tcPr marL="75809" marR="75809" marT="28428" marB="28428">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2505858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9097" y="943"/>
            <a:ext cx="9144000" cy="5142557"/>
          </a:xfrm>
          <a:prstGeom prst="rect">
            <a:avLst/>
          </a:prstGeom>
        </p:spPr>
      </p:pic>
      <p:sp>
        <p:nvSpPr>
          <p:cNvPr id="4" name="Tijdelijke aanduiding voor inhoud 3"/>
          <p:cNvSpPr>
            <a:spLocks noGrp="1"/>
          </p:cNvSpPr>
          <p:nvPr>
            <p:ph idx="1"/>
          </p:nvPr>
        </p:nvSpPr>
        <p:spPr>
          <a:xfrm>
            <a:off x="395536" y="1437624"/>
            <a:ext cx="8219256" cy="2775751"/>
          </a:xfrm>
        </p:spPr>
        <p:txBody>
          <a:bodyPr>
            <a:normAutofit/>
          </a:bodyPr>
          <a:lstStyle/>
          <a:p>
            <a:pPr marL="0" indent="0" algn="ctr">
              <a:buNone/>
            </a:pPr>
            <a:r>
              <a:rPr lang="nl-BE" sz="3600" i="1" dirty="0" smtClean="0"/>
              <a:t> </a:t>
            </a:r>
            <a:endParaRPr lang="nl-NL" sz="3600" i="1" dirty="0"/>
          </a:p>
        </p:txBody>
      </p:sp>
      <p:sp>
        <p:nvSpPr>
          <p:cNvPr id="8" name="Titel 3"/>
          <p:cNvSpPr txBox="1">
            <a:spLocks/>
          </p:cNvSpPr>
          <p:nvPr/>
        </p:nvSpPr>
        <p:spPr>
          <a:xfrm>
            <a:off x="233541" y="123478"/>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000" dirty="0" smtClean="0">
                <a:solidFill>
                  <a:srgbClr val="39A096"/>
                </a:solidFill>
                <a:latin typeface="Helvetica Light"/>
                <a:cs typeface="Helvetica Light"/>
              </a:rPr>
              <a:t>Kritiek van andere generaties op</a:t>
            </a:r>
            <a:br>
              <a:rPr lang="nl-BE" altLang="nl-BE" sz="2000" dirty="0" smtClean="0">
                <a:solidFill>
                  <a:srgbClr val="39A096"/>
                </a:solidFill>
                <a:latin typeface="Helvetica Light"/>
                <a:cs typeface="Helvetica Light"/>
              </a:rPr>
            </a:br>
            <a:r>
              <a:rPr lang="nl-BE" altLang="nl-BE" sz="2000" u="sng" dirty="0" smtClean="0">
                <a:solidFill>
                  <a:srgbClr val="39A096"/>
                </a:solidFill>
                <a:latin typeface="Helvetica Light"/>
                <a:cs typeface="Helvetica Light"/>
              </a:rPr>
              <a:t>Generatie Y</a:t>
            </a:r>
          </a:p>
        </p:txBody>
      </p:sp>
      <p:sp>
        <p:nvSpPr>
          <p:cNvPr id="9" name="Tekstvak 8"/>
          <p:cNvSpPr txBox="1">
            <a:spLocks noChangeArrowheads="1"/>
          </p:cNvSpPr>
          <p:nvPr/>
        </p:nvSpPr>
        <p:spPr bwMode="auto">
          <a:xfrm>
            <a:off x="4427984" y="4444538"/>
            <a:ext cx="44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nl-BE" altLang="nl-BE" sz="800" dirty="0">
                <a:solidFill>
                  <a:srgbClr val="5A463C"/>
                </a:solidFill>
                <a:latin typeface="Helvetica Light"/>
                <a:cs typeface="Helvetica Light"/>
              </a:rPr>
              <a:t>Bron: </a:t>
            </a:r>
            <a:r>
              <a:rPr lang="nl-BE" altLang="nl-BE" sz="800" dirty="0" smtClean="0">
                <a:solidFill>
                  <a:srgbClr val="5A463C"/>
                </a:solidFill>
                <a:latin typeface="Helvetica Light"/>
                <a:cs typeface="Helvetica Light"/>
              </a:rPr>
              <a:t>Aart Bontekoning, 2011</a:t>
            </a:r>
            <a:endParaRPr lang="nl-BE" altLang="nl-BE" sz="800" dirty="0">
              <a:solidFill>
                <a:srgbClr val="5A463C"/>
              </a:solidFill>
              <a:latin typeface="Helvetica Light"/>
              <a:cs typeface="Helvetica Light"/>
            </a:endParaRPr>
          </a:p>
        </p:txBody>
      </p:sp>
      <p:graphicFrame>
        <p:nvGraphicFramePr>
          <p:cNvPr id="12" name="Tijdelijke aanduiding voor inhoud 3"/>
          <p:cNvGraphicFramePr>
            <a:graphicFrameLocks/>
          </p:cNvGraphicFramePr>
          <p:nvPr>
            <p:extLst>
              <p:ext uri="{D42A27DB-BD31-4B8C-83A1-F6EECF244321}">
                <p14:modId xmlns:p14="http://schemas.microsoft.com/office/powerpoint/2010/main" val="286672034"/>
              </p:ext>
            </p:extLst>
          </p:nvPr>
        </p:nvGraphicFramePr>
        <p:xfrm>
          <a:off x="901699" y="1131591"/>
          <a:ext cx="7345364" cy="3024335"/>
        </p:xfrm>
        <a:graphic>
          <a:graphicData uri="http://schemas.openxmlformats.org/drawingml/2006/table">
            <a:tbl>
              <a:tblPr firstRow="1" bandRow="1">
                <a:tableStyleId>{E8B1032C-EA38-4F05-BA0D-38AFFFC7BED3}</a:tableStyleId>
              </a:tblPr>
              <a:tblGrid>
                <a:gridCol w="2654207"/>
                <a:gridCol w="2242702"/>
                <a:gridCol w="2448455"/>
              </a:tblGrid>
              <a:tr h="504821">
                <a:tc>
                  <a:txBody>
                    <a:bodyPr/>
                    <a:lstStyle/>
                    <a:p>
                      <a:r>
                        <a:rPr lang="nl-BE" sz="1200" b="1" i="0" dirty="0" smtClean="0">
                          <a:solidFill>
                            <a:srgbClr val="5A463C"/>
                          </a:solidFill>
                          <a:latin typeface="Helvetica"/>
                          <a:cs typeface="Helvetica"/>
                        </a:rPr>
                        <a:t>Generatie</a:t>
                      </a:r>
                      <a:r>
                        <a:rPr lang="nl-BE" sz="1200" b="1" i="0" baseline="0" dirty="0" smtClean="0">
                          <a:solidFill>
                            <a:srgbClr val="5A463C"/>
                          </a:solidFill>
                          <a:latin typeface="Helvetica"/>
                          <a:cs typeface="Helvetica"/>
                        </a:rPr>
                        <a:t> X</a:t>
                      </a:r>
                      <a:endParaRPr lang="nl-NL" sz="1200" b="1" i="0" dirty="0">
                        <a:solidFill>
                          <a:srgbClr val="5A463C"/>
                        </a:solidFill>
                        <a:latin typeface="Helvetica"/>
                        <a:cs typeface="Helvetica"/>
                      </a:endParaRPr>
                    </a:p>
                  </a:txBody>
                  <a:tcPr marL="78383" marR="78383" marT="29393" marB="29393">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1" i="0" dirty="0" smtClean="0">
                          <a:solidFill>
                            <a:srgbClr val="5A463C"/>
                          </a:solidFill>
                          <a:latin typeface="Helvetica"/>
                          <a:cs typeface="Helvetica"/>
                        </a:rPr>
                        <a:t>Protestgeneratie</a:t>
                      </a:r>
                      <a:endParaRPr lang="nl-NL" sz="1200" b="1" i="0" dirty="0">
                        <a:solidFill>
                          <a:srgbClr val="5A463C"/>
                        </a:solidFill>
                        <a:latin typeface="Helvetica"/>
                        <a:cs typeface="Helvetica"/>
                      </a:endParaRPr>
                    </a:p>
                  </a:txBody>
                  <a:tcPr marL="78383" marR="78383" marT="29393" marB="29393">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1" i="0" dirty="0" smtClean="0">
                          <a:solidFill>
                            <a:srgbClr val="5A463C"/>
                          </a:solidFill>
                          <a:latin typeface="Helvetica"/>
                          <a:cs typeface="Helvetica"/>
                        </a:rPr>
                        <a:t>Pragmatische</a:t>
                      </a:r>
                      <a:r>
                        <a:rPr lang="nl-BE" sz="1200" b="1" i="0" baseline="0" dirty="0" smtClean="0">
                          <a:solidFill>
                            <a:srgbClr val="5A463C"/>
                          </a:solidFill>
                          <a:latin typeface="Helvetica"/>
                          <a:cs typeface="Helvetica"/>
                        </a:rPr>
                        <a:t> generatie</a:t>
                      </a:r>
                      <a:endParaRPr lang="nl-NL" sz="1200" b="1" i="0" dirty="0">
                        <a:solidFill>
                          <a:srgbClr val="5A463C"/>
                        </a:solidFill>
                        <a:latin typeface="Helvetica"/>
                        <a:cs typeface="Helvetica"/>
                      </a:endParaRPr>
                    </a:p>
                  </a:txBody>
                  <a:tcPr marL="78383" marR="78383" marT="29393" marB="29393">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r h="731630">
                <a:tc>
                  <a:txBody>
                    <a:bodyPr/>
                    <a:lstStyle/>
                    <a:p>
                      <a:r>
                        <a:rPr lang="nl-BE" sz="1200" b="0" i="0" dirty="0" smtClean="0">
                          <a:solidFill>
                            <a:srgbClr val="5A463C"/>
                          </a:solidFill>
                          <a:latin typeface="Helvetica"/>
                          <a:cs typeface="Helvetica"/>
                        </a:rPr>
                        <a:t>“Ze communiceren onophoudelijk via multimedia.”</a:t>
                      </a:r>
                      <a:endParaRPr lang="nl-NL" sz="1200" b="0" i="0" dirty="0">
                        <a:solidFill>
                          <a:srgbClr val="5A463C"/>
                        </a:solidFill>
                        <a:latin typeface="Helvetica"/>
                        <a:cs typeface="Helvetica"/>
                      </a:endParaRPr>
                    </a:p>
                  </a:txBody>
                  <a:tcPr marL="78383" marR="78383" marT="29393" marB="29393">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0" i="0" dirty="0" smtClean="0">
                          <a:solidFill>
                            <a:srgbClr val="5A463C"/>
                          </a:solidFill>
                          <a:latin typeface="Helvetica"/>
                          <a:cs typeface="Helvetica"/>
                        </a:rPr>
                        <a:t>“Ze denken</a:t>
                      </a:r>
                      <a:r>
                        <a:rPr lang="nl-BE" sz="1200" b="0" i="0" baseline="0" dirty="0" smtClean="0">
                          <a:solidFill>
                            <a:srgbClr val="5A463C"/>
                          </a:solidFill>
                          <a:latin typeface="Helvetica"/>
                          <a:cs typeface="Helvetica"/>
                        </a:rPr>
                        <a:t> dat alles mogelijk is,”</a:t>
                      </a:r>
                      <a:endParaRPr lang="nl-NL" sz="1200" b="0" i="0" dirty="0">
                        <a:solidFill>
                          <a:srgbClr val="5A463C"/>
                        </a:solidFill>
                        <a:latin typeface="Helvetica"/>
                        <a:cs typeface="Helvetica"/>
                      </a:endParaRPr>
                    </a:p>
                  </a:txBody>
                  <a:tcPr marL="78383" marR="78383" marT="29393" marB="29393">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0" i="0" dirty="0" smtClean="0">
                          <a:solidFill>
                            <a:srgbClr val="5A463C"/>
                          </a:solidFill>
                          <a:latin typeface="Helvetica"/>
                          <a:cs typeface="Helvetica"/>
                        </a:rPr>
                        <a:t>“ Ze zijn zeer spontaan en snel,”</a:t>
                      </a:r>
                      <a:endParaRPr lang="nl-NL" sz="1200" b="0" i="0" dirty="0">
                        <a:solidFill>
                          <a:srgbClr val="5A463C"/>
                        </a:solidFill>
                        <a:latin typeface="Helvetica"/>
                        <a:cs typeface="Helvetica"/>
                      </a:endParaRPr>
                    </a:p>
                  </a:txBody>
                  <a:tcPr marL="78383" marR="78383" marT="29393" marB="29393">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r h="693757">
                <a:tc>
                  <a:txBody>
                    <a:bodyPr/>
                    <a:lstStyle/>
                    <a:p>
                      <a:r>
                        <a:rPr lang="nl-BE" sz="1200" b="0" i="0" dirty="0" smtClean="0">
                          <a:solidFill>
                            <a:srgbClr val="5A463C"/>
                          </a:solidFill>
                          <a:latin typeface="Helvetica"/>
                          <a:cs typeface="Helvetica"/>
                        </a:rPr>
                        <a:t>“Ze zijn oppervlakkig</a:t>
                      </a:r>
                      <a:r>
                        <a:rPr lang="nl-BE" sz="1200" b="0" i="0" baseline="0" dirty="0" smtClean="0">
                          <a:solidFill>
                            <a:srgbClr val="5A463C"/>
                          </a:solidFill>
                          <a:latin typeface="Helvetica"/>
                          <a:cs typeface="Helvetica"/>
                        </a:rPr>
                        <a:t> en vluchtig”</a:t>
                      </a:r>
                      <a:endParaRPr lang="nl-NL" sz="1200" b="0" i="0" dirty="0">
                        <a:solidFill>
                          <a:srgbClr val="5A463C"/>
                        </a:solidFill>
                        <a:latin typeface="Helvetica"/>
                        <a:cs typeface="Helvetica"/>
                      </a:endParaRPr>
                    </a:p>
                  </a:txBody>
                  <a:tcPr marL="78383" marR="78383" marT="29393" marB="29393">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0" i="0" dirty="0" smtClean="0">
                          <a:solidFill>
                            <a:srgbClr val="5A463C"/>
                          </a:solidFill>
                          <a:latin typeface="Helvetica"/>
                          <a:cs typeface="Helvetica"/>
                        </a:rPr>
                        <a:t>“ Ze kennen hun</a:t>
                      </a:r>
                      <a:r>
                        <a:rPr lang="nl-BE" sz="1200" b="0" i="0" baseline="0" dirty="0" smtClean="0">
                          <a:solidFill>
                            <a:srgbClr val="5A463C"/>
                          </a:solidFill>
                          <a:latin typeface="Helvetica"/>
                          <a:cs typeface="Helvetica"/>
                        </a:rPr>
                        <a:t> grenzen niet,”</a:t>
                      </a:r>
                      <a:endParaRPr lang="nl-NL" sz="1200" b="0" i="0" dirty="0">
                        <a:solidFill>
                          <a:srgbClr val="5A463C"/>
                        </a:solidFill>
                        <a:latin typeface="Helvetica"/>
                        <a:cs typeface="Helvetica"/>
                      </a:endParaRPr>
                    </a:p>
                  </a:txBody>
                  <a:tcPr marL="78383" marR="78383" marT="29393" marB="29393">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0" i="0" dirty="0" smtClean="0">
                          <a:solidFill>
                            <a:srgbClr val="5A463C"/>
                          </a:solidFill>
                          <a:latin typeface="Helvetica"/>
                          <a:cs typeface="Helvetica"/>
                        </a:rPr>
                        <a:t>“Voor je</a:t>
                      </a:r>
                      <a:r>
                        <a:rPr lang="nl-BE" sz="1200" b="0" i="0" baseline="0" dirty="0" smtClean="0">
                          <a:solidFill>
                            <a:srgbClr val="5A463C"/>
                          </a:solidFill>
                          <a:latin typeface="Helvetica"/>
                          <a:cs typeface="Helvetica"/>
                        </a:rPr>
                        <a:t> het weet lopen ze je voorbij en zitten ze bij de directie aan tafel,”</a:t>
                      </a:r>
                      <a:endParaRPr lang="nl-NL" sz="1200" b="0" i="0" dirty="0">
                        <a:solidFill>
                          <a:srgbClr val="5A463C"/>
                        </a:solidFill>
                        <a:latin typeface="Helvetica"/>
                        <a:cs typeface="Helvetica"/>
                      </a:endParaRPr>
                    </a:p>
                  </a:txBody>
                  <a:tcPr marL="78383" marR="78383" marT="29393" marB="29393">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r h="506513">
                <a:tc>
                  <a:txBody>
                    <a:bodyPr/>
                    <a:lstStyle/>
                    <a:p>
                      <a:r>
                        <a:rPr lang="nl-BE" sz="1200" b="0" i="0" dirty="0" smtClean="0">
                          <a:solidFill>
                            <a:srgbClr val="5A463C"/>
                          </a:solidFill>
                          <a:latin typeface="Helvetica"/>
                          <a:cs typeface="Helvetica"/>
                        </a:rPr>
                        <a:t>“Ze zijn een brutale</a:t>
                      </a:r>
                      <a:r>
                        <a:rPr lang="nl-BE" sz="1200" b="0" i="0" baseline="0" dirty="0" smtClean="0">
                          <a:solidFill>
                            <a:srgbClr val="5A463C"/>
                          </a:solidFill>
                          <a:latin typeface="Helvetica"/>
                          <a:cs typeface="Helvetica"/>
                        </a:rPr>
                        <a:t> en verwende generatie.”</a:t>
                      </a:r>
                      <a:endParaRPr lang="nl-NL" sz="1200" b="0" i="0" dirty="0">
                        <a:solidFill>
                          <a:srgbClr val="5A463C"/>
                        </a:solidFill>
                        <a:latin typeface="Helvetica"/>
                        <a:cs typeface="Helvetica"/>
                      </a:endParaRPr>
                    </a:p>
                  </a:txBody>
                  <a:tcPr marL="78383" marR="78383" marT="29393" marB="29393">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endParaRPr lang="nl-NL" sz="1200" b="0" i="0">
                        <a:solidFill>
                          <a:srgbClr val="5A463C"/>
                        </a:solidFill>
                        <a:latin typeface="Helvetica"/>
                        <a:cs typeface="Helvetica"/>
                      </a:endParaRPr>
                    </a:p>
                  </a:txBody>
                  <a:tcPr marL="78383" marR="78383" marT="29393" marB="29393">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0" i="0" dirty="0" smtClean="0">
                          <a:solidFill>
                            <a:srgbClr val="5A463C"/>
                          </a:solidFill>
                          <a:latin typeface="Helvetica"/>
                          <a:cs typeface="Helvetica"/>
                        </a:rPr>
                        <a:t>“ Ze maken</a:t>
                      </a:r>
                      <a:r>
                        <a:rPr lang="nl-BE" sz="1200" b="0" i="0" baseline="0" dirty="0" smtClean="0">
                          <a:solidFill>
                            <a:srgbClr val="5A463C"/>
                          </a:solidFill>
                          <a:latin typeface="Helvetica"/>
                          <a:cs typeface="Helvetica"/>
                        </a:rPr>
                        <a:t> zich nergens druk over,”</a:t>
                      </a:r>
                    </a:p>
                  </a:txBody>
                  <a:tcPr marL="78383" marR="78383" marT="29393" marB="29393">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r h="587614">
                <a:tc>
                  <a:txBody>
                    <a:bodyPr/>
                    <a:lstStyle/>
                    <a:p>
                      <a:r>
                        <a:rPr lang="nl-BE" sz="1200" b="0" i="0" dirty="0" smtClean="0">
                          <a:solidFill>
                            <a:srgbClr val="5A463C"/>
                          </a:solidFill>
                          <a:latin typeface="Helvetica"/>
                          <a:cs typeface="Helvetica"/>
                        </a:rPr>
                        <a:t>“Ze doen van alles</a:t>
                      </a:r>
                      <a:r>
                        <a:rPr lang="nl-BE" sz="1200" b="0" i="0" baseline="0" dirty="0" smtClean="0">
                          <a:solidFill>
                            <a:srgbClr val="5A463C"/>
                          </a:solidFill>
                          <a:latin typeface="Helvetica"/>
                          <a:cs typeface="Helvetica"/>
                        </a:rPr>
                        <a:t> tegelijkertijd, zonder te verdiepen.”</a:t>
                      </a:r>
                      <a:endParaRPr lang="nl-NL" sz="1200" b="0" i="0" dirty="0">
                        <a:solidFill>
                          <a:srgbClr val="5A463C"/>
                        </a:solidFill>
                        <a:latin typeface="Helvetica"/>
                        <a:cs typeface="Helvetica"/>
                      </a:endParaRPr>
                    </a:p>
                  </a:txBody>
                  <a:tcPr marL="78383" marR="78383" marT="29393" marB="29393">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endParaRPr lang="nl-NL" sz="1200" b="0" i="0" dirty="0">
                        <a:solidFill>
                          <a:srgbClr val="5A463C"/>
                        </a:solidFill>
                        <a:latin typeface="Helvetica"/>
                        <a:cs typeface="Helvetica"/>
                      </a:endParaRPr>
                    </a:p>
                  </a:txBody>
                  <a:tcPr marL="78383" marR="78383" marT="29393" marB="29393">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c>
                  <a:txBody>
                    <a:bodyPr/>
                    <a:lstStyle/>
                    <a:p>
                      <a:r>
                        <a:rPr lang="nl-BE" sz="1200" b="0" i="0" dirty="0" smtClean="0">
                          <a:solidFill>
                            <a:srgbClr val="5A463C"/>
                          </a:solidFill>
                          <a:latin typeface="Helvetica"/>
                          <a:cs typeface="Helvetica"/>
                        </a:rPr>
                        <a:t>“ Ze zijn</a:t>
                      </a:r>
                      <a:r>
                        <a:rPr lang="nl-BE" sz="1200" b="0" i="0" baseline="0" dirty="0" smtClean="0">
                          <a:solidFill>
                            <a:srgbClr val="5A463C"/>
                          </a:solidFill>
                          <a:latin typeface="Helvetica"/>
                          <a:cs typeface="Helvetica"/>
                        </a:rPr>
                        <a:t> s</a:t>
                      </a:r>
                      <a:r>
                        <a:rPr lang="nl-BE" sz="1200" b="0" i="0" dirty="0" smtClean="0">
                          <a:solidFill>
                            <a:srgbClr val="5A463C"/>
                          </a:solidFill>
                          <a:latin typeface="Helvetica"/>
                          <a:cs typeface="Helvetica"/>
                        </a:rPr>
                        <a:t>oms </a:t>
                      </a:r>
                      <a:r>
                        <a:rPr lang="nl-BE" sz="1200" b="0" i="0" dirty="0" err="1" smtClean="0">
                          <a:solidFill>
                            <a:srgbClr val="5A463C"/>
                          </a:solidFill>
                          <a:latin typeface="Helvetica"/>
                          <a:cs typeface="Helvetica"/>
                        </a:rPr>
                        <a:t>onbegrijpbaar</a:t>
                      </a:r>
                      <a:r>
                        <a:rPr lang="nl-BE" sz="1200" b="0" i="0" dirty="0" smtClean="0">
                          <a:solidFill>
                            <a:srgbClr val="5A463C"/>
                          </a:solidFill>
                          <a:latin typeface="Helvetica"/>
                          <a:cs typeface="Helvetica"/>
                        </a:rPr>
                        <a:t>.”</a:t>
                      </a:r>
                      <a:endParaRPr lang="nl-NL" sz="1200" b="0" i="0" dirty="0">
                        <a:solidFill>
                          <a:srgbClr val="5A463C"/>
                        </a:solidFill>
                        <a:latin typeface="Helvetica"/>
                        <a:cs typeface="Helvetica"/>
                      </a:endParaRPr>
                    </a:p>
                  </a:txBody>
                  <a:tcPr marL="78383" marR="78383" marT="29393" marB="29393">
                    <a:lnL w="3175" cap="flat" cmpd="sng" algn="ctr">
                      <a:solidFill>
                        <a:srgbClr val="39A096"/>
                      </a:solidFill>
                      <a:prstDash val="solid"/>
                      <a:round/>
                      <a:headEnd type="none" w="med" len="med"/>
                      <a:tailEnd type="none" w="med" len="med"/>
                    </a:lnL>
                    <a:lnR w="3175" cap="flat" cmpd="sng" algn="ctr">
                      <a:solidFill>
                        <a:srgbClr val="39A096"/>
                      </a:solidFill>
                      <a:prstDash val="solid"/>
                      <a:round/>
                      <a:headEnd type="none" w="med" len="med"/>
                      <a:tailEnd type="none" w="med" len="med"/>
                    </a:lnR>
                    <a:lnT w="3175" cap="flat" cmpd="sng" algn="ctr">
                      <a:solidFill>
                        <a:srgbClr val="39A096"/>
                      </a:solidFill>
                      <a:prstDash val="solid"/>
                      <a:round/>
                      <a:headEnd type="none" w="med" len="med"/>
                      <a:tailEnd type="none" w="med" len="med"/>
                    </a:lnT>
                    <a:lnB w="3175" cap="flat" cmpd="sng" algn="ctr">
                      <a:solidFill>
                        <a:srgbClr val="39A096"/>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0759291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5" name="Titel 3"/>
          <p:cNvSpPr txBox="1">
            <a:spLocks/>
          </p:cNvSpPr>
          <p:nvPr/>
        </p:nvSpPr>
        <p:spPr>
          <a:xfrm>
            <a:off x="179512" y="287437"/>
            <a:ext cx="8964488"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DIT IS EEN FEIT</a:t>
            </a:r>
            <a:endParaRPr lang="nl-BE" altLang="nl-BE" sz="2400" dirty="0" smtClean="0">
              <a:solidFill>
                <a:srgbClr val="5A463C"/>
              </a:solidFill>
              <a:latin typeface="Helvetica Light"/>
              <a:cs typeface="Helvetica Light"/>
            </a:endParaRPr>
          </a:p>
        </p:txBody>
      </p:sp>
      <p:sp>
        <p:nvSpPr>
          <p:cNvPr id="3" name="Tijdelijke aanduiding voor inhoud 2"/>
          <p:cNvSpPr>
            <a:spLocks noGrp="1"/>
          </p:cNvSpPr>
          <p:nvPr>
            <p:ph idx="1"/>
          </p:nvPr>
        </p:nvSpPr>
        <p:spPr>
          <a:xfrm>
            <a:off x="1259632" y="1059582"/>
            <a:ext cx="7560840" cy="3528392"/>
          </a:xfrm>
        </p:spPr>
        <p:txBody>
          <a:bodyPr>
            <a:noAutofit/>
          </a:bodyPr>
          <a:lstStyle/>
          <a:p>
            <a:pPr>
              <a:lnSpc>
                <a:spcPct val="150000"/>
              </a:lnSpc>
              <a:buClr>
                <a:srgbClr val="D9D117"/>
              </a:buClr>
              <a:buFont typeface="Arial"/>
              <a:buChar char="•"/>
            </a:pPr>
            <a:r>
              <a:rPr lang="nl-BE" sz="1600" dirty="0">
                <a:solidFill>
                  <a:srgbClr val="5A463C"/>
                </a:solidFill>
                <a:latin typeface="Helvetica"/>
                <a:cs typeface="Helvetica"/>
              </a:rPr>
              <a:t>De rol van de leidinggevende is ingrijpend veranderd ten opzichte van vroeger </a:t>
            </a:r>
          </a:p>
          <a:p>
            <a:pPr>
              <a:lnSpc>
                <a:spcPct val="150000"/>
              </a:lnSpc>
              <a:buClr>
                <a:srgbClr val="D9D117"/>
              </a:buClr>
              <a:buFont typeface="Arial"/>
              <a:buChar char="•"/>
            </a:pPr>
            <a:r>
              <a:rPr lang="nl-BE" sz="1600" dirty="0">
                <a:solidFill>
                  <a:srgbClr val="5A463C"/>
                </a:solidFill>
                <a:latin typeface="Helvetica"/>
                <a:cs typeface="Helvetica"/>
              </a:rPr>
              <a:t>De leidinggevende van vroeger was iemand die commandeerde en controleerde </a:t>
            </a:r>
          </a:p>
          <a:p>
            <a:pPr>
              <a:lnSpc>
                <a:spcPct val="150000"/>
              </a:lnSpc>
              <a:buClr>
                <a:srgbClr val="D9D117"/>
              </a:buClr>
              <a:buFont typeface="Arial"/>
              <a:buChar char="•"/>
            </a:pPr>
            <a:r>
              <a:rPr lang="nl-BE" sz="1600" dirty="0">
                <a:solidFill>
                  <a:srgbClr val="5A463C"/>
                </a:solidFill>
                <a:latin typeface="Helvetica"/>
                <a:cs typeface="Helvetica"/>
              </a:rPr>
              <a:t>De leidinggevende van nu moet:</a:t>
            </a:r>
          </a:p>
          <a:p>
            <a:pPr lvl="1">
              <a:buClr>
                <a:srgbClr val="39A096"/>
              </a:buClr>
              <a:buFont typeface="Arial"/>
              <a:buChar char="•"/>
            </a:pPr>
            <a:r>
              <a:rPr lang="nl-BE" sz="1500" dirty="0">
                <a:solidFill>
                  <a:srgbClr val="5A463C"/>
                </a:solidFill>
                <a:latin typeface="Helvetica"/>
                <a:cs typeface="Helvetica"/>
              </a:rPr>
              <a:t>goed kunnen luisteren</a:t>
            </a:r>
          </a:p>
          <a:p>
            <a:pPr lvl="1">
              <a:buClr>
                <a:srgbClr val="39A096"/>
              </a:buClr>
              <a:buFont typeface="Arial"/>
              <a:buChar char="•"/>
            </a:pPr>
            <a:r>
              <a:rPr lang="nl-BE" sz="1500" dirty="0">
                <a:solidFill>
                  <a:srgbClr val="5A463C"/>
                </a:solidFill>
                <a:latin typeface="Helvetica"/>
                <a:cs typeface="Helvetica"/>
              </a:rPr>
              <a:t>vertrouwen kunnen geven </a:t>
            </a:r>
          </a:p>
          <a:p>
            <a:pPr lvl="1">
              <a:buClr>
                <a:srgbClr val="39A096"/>
              </a:buClr>
              <a:buFont typeface="Arial"/>
              <a:buChar char="•"/>
            </a:pPr>
            <a:r>
              <a:rPr lang="nl-BE" sz="1500" dirty="0">
                <a:solidFill>
                  <a:srgbClr val="5A463C"/>
                </a:solidFill>
                <a:latin typeface="Helvetica"/>
                <a:cs typeface="Helvetica"/>
              </a:rPr>
              <a:t>taken kunnen delegeren</a:t>
            </a:r>
          </a:p>
          <a:p>
            <a:pPr>
              <a:lnSpc>
                <a:spcPct val="150000"/>
              </a:lnSpc>
              <a:buClr>
                <a:srgbClr val="D9D117"/>
              </a:buClr>
              <a:buFont typeface="Arial"/>
              <a:buChar char="•"/>
            </a:pPr>
            <a:r>
              <a:rPr lang="nl-BE" sz="1600" dirty="0">
                <a:solidFill>
                  <a:srgbClr val="5A463C"/>
                </a:solidFill>
                <a:latin typeface="Helvetica"/>
                <a:cs typeface="Helvetica"/>
              </a:rPr>
              <a:t>De moderne leidinggevende moet persoonlijk en coachend leiderschap tonen om succesvol te kunnen zijn</a:t>
            </a:r>
            <a:endParaRPr lang="nl-NL" sz="1600" dirty="0">
              <a:solidFill>
                <a:srgbClr val="5A463C"/>
              </a:solidFill>
              <a:latin typeface="Helvetica"/>
              <a:cs typeface="Helvetica"/>
            </a:endParaRPr>
          </a:p>
          <a:p>
            <a:pPr marL="0" indent="0">
              <a:lnSpc>
                <a:spcPct val="150000"/>
              </a:lnSpc>
              <a:buClr>
                <a:srgbClr val="A1C038"/>
              </a:buClr>
              <a:buNone/>
            </a:pPr>
            <a:endParaRPr lang="nl-BE" sz="1600" dirty="0">
              <a:latin typeface="Helvetica"/>
              <a:cs typeface="Helvetica"/>
            </a:endParaRPr>
          </a:p>
        </p:txBody>
      </p:sp>
    </p:spTree>
    <p:extLst>
      <p:ext uri="{BB962C8B-B14F-4D97-AF65-F5344CB8AC3E}">
        <p14:creationId xmlns:p14="http://schemas.microsoft.com/office/powerpoint/2010/main" val="2456271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5" name="Titel 3"/>
          <p:cNvSpPr txBox="1">
            <a:spLocks/>
          </p:cNvSpPr>
          <p:nvPr/>
        </p:nvSpPr>
        <p:spPr>
          <a:xfrm>
            <a:off x="179512" y="287437"/>
            <a:ext cx="8964488"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(fictieve) casussen leidinggeven _ “bad practices”</a:t>
            </a:r>
            <a:endParaRPr lang="nl-BE" altLang="nl-BE" sz="2400" dirty="0" smtClean="0">
              <a:solidFill>
                <a:srgbClr val="5A463C"/>
              </a:solidFill>
              <a:latin typeface="Helvetica Light"/>
              <a:cs typeface="Helvetica Light"/>
            </a:endParaRPr>
          </a:p>
        </p:txBody>
      </p:sp>
      <p:sp>
        <p:nvSpPr>
          <p:cNvPr id="3" name="Tijdelijke aanduiding voor inhoud 2"/>
          <p:cNvSpPr>
            <a:spLocks noGrp="1"/>
          </p:cNvSpPr>
          <p:nvPr>
            <p:ph idx="1"/>
          </p:nvPr>
        </p:nvSpPr>
        <p:spPr>
          <a:xfrm>
            <a:off x="1259632" y="1059582"/>
            <a:ext cx="7560840" cy="3528392"/>
          </a:xfrm>
        </p:spPr>
        <p:txBody>
          <a:bodyPr>
            <a:noAutofit/>
          </a:bodyPr>
          <a:lstStyle/>
          <a:p>
            <a:pPr lvl="0">
              <a:lnSpc>
                <a:spcPct val="150000"/>
              </a:lnSpc>
              <a:buClr>
                <a:srgbClr val="D9D117"/>
              </a:buClr>
            </a:pPr>
            <a:r>
              <a:rPr lang="nl-BE" sz="2000" dirty="0"/>
              <a:t>Wat is het probleem?</a:t>
            </a:r>
            <a:endParaRPr lang="nl-NL" sz="2000" dirty="0"/>
          </a:p>
          <a:p>
            <a:pPr lvl="0">
              <a:lnSpc>
                <a:spcPct val="150000"/>
              </a:lnSpc>
              <a:buClr>
                <a:srgbClr val="D9D117"/>
              </a:buClr>
            </a:pPr>
            <a:r>
              <a:rPr lang="nl-BE" sz="2000" dirty="0"/>
              <a:t>Wat loopt er verkeerd?</a:t>
            </a:r>
            <a:endParaRPr lang="nl-NL" sz="2000" dirty="0"/>
          </a:p>
          <a:p>
            <a:pPr lvl="0">
              <a:lnSpc>
                <a:spcPct val="150000"/>
              </a:lnSpc>
              <a:buClr>
                <a:srgbClr val="D9D117"/>
              </a:buClr>
            </a:pPr>
            <a:r>
              <a:rPr lang="nl-BE" sz="2000" dirty="0"/>
              <a:t>Wat kan er anders aangepakt worden als leidinggevende?</a:t>
            </a:r>
            <a:endParaRPr lang="nl-NL" sz="2000" dirty="0"/>
          </a:p>
          <a:p>
            <a:pPr lvl="0">
              <a:lnSpc>
                <a:spcPct val="150000"/>
              </a:lnSpc>
              <a:buClr>
                <a:srgbClr val="D9D117"/>
              </a:buClr>
            </a:pPr>
            <a:r>
              <a:rPr lang="nl-BE" sz="2000" dirty="0"/>
              <a:t>Hoe zouden jullie het aanpakken als leidinggevende?</a:t>
            </a:r>
          </a:p>
          <a:p>
            <a:pPr lvl="0">
              <a:lnSpc>
                <a:spcPct val="150000"/>
              </a:lnSpc>
              <a:buClr>
                <a:srgbClr val="D9D117"/>
              </a:buClr>
            </a:pPr>
            <a:r>
              <a:rPr lang="nl-BE" sz="2000" dirty="0"/>
              <a:t>…</a:t>
            </a:r>
            <a:endParaRPr lang="nl-NL" sz="2000" dirty="0"/>
          </a:p>
        </p:txBody>
      </p:sp>
    </p:spTree>
    <p:extLst>
      <p:ext uri="{BB962C8B-B14F-4D97-AF65-F5344CB8AC3E}">
        <p14:creationId xmlns:p14="http://schemas.microsoft.com/office/powerpoint/2010/main" val="28925080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5" name="Titel 3"/>
          <p:cNvSpPr txBox="1">
            <a:spLocks/>
          </p:cNvSpPr>
          <p:nvPr/>
        </p:nvSpPr>
        <p:spPr>
          <a:xfrm>
            <a:off x="179512" y="287437"/>
            <a:ext cx="8964488"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Eigen praktijkcasussen</a:t>
            </a:r>
            <a:endParaRPr lang="nl-BE" altLang="nl-BE" sz="2400" dirty="0" smtClean="0">
              <a:solidFill>
                <a:srgbClr val="5A463C"/>
              </a:solidFill>
              <a:latin typeface="Helvetica Light"/>
              <a:cs typeface="Helvetica Light"/>
            </a:endParaRPr>
          </a:p>
        </p:txBody>
      </p:sp>
      <p:sp>
        <p:nvSpPr>
          <p:cNvPr id="3" name="Tijdelijke aanduiding voor inhoud 2"/>
          <p:cNvSpPr>
            <a:spLocks noGrp="1"/>
          </p:cNvSpPr>
          <p:nvPr>
            <p:ph idx="1"/>
          </p:nvPr>
        </p:nvSpPr>
        <p:spPr>
          <a:xfrm>
            <a:off x="1259632" y="1059582"/>
            <a:ext cx="7560840" cy="3528392"/>
          </a:xfrm>
        </p:spPr>
        <p:txBody>
          <a:bodyPr>
            <a:noAutofit/>
          </a:bodyPr>
          <a:lstStyle/>
          <a:p>
            <a:pPr>
              <a:lnSpc>
                <a:spcPct val="150000"/>
              </a:lnSpc>
              <a:buClr>
                <a:srgbClr val="D9D117"/>
              </a:buClr>
            </a:pPr>
            <a:r>
              <a:rPr lang="nl-BE" sz="2000" dirty="0"/>
              <a:t>Wat is het probleem?</a:t>
            </a:r>
          </a:p>
          <a:p>
            <a:pPr>
              <a:lnSpc>
                <a:spcPct val="150000"/>
              </a:lnSpc>
              <a:buClr>
                <a:srgbClr val="D9D117"/>
              </a:buClr>
            </a:pPr>
            <a:r>
              <a:rPr lang="nl-BE" sz="2000" dirty="0"/>
              <a:t>Waarom is het een probleem?</a:t>
            </a:r>
          </a:p>
          <a:p>
            <a:pPr>
              <a:lnSpc>
                <a:spcPct val="150000"/>
              </a:lnSpc>
              <a:buClr>
                <a:srgbClr val="D9D117"/>
              </a:buClr>
            </a:pPr>
            <a:r>
              <a:rPr lang="nl-BE" sz="2000" dirty="0"/>
              <a:t>Wat zijn de verschillen tussen de generaties? </a:t>
            </a:r>
          </a:p>
          <a:p>
            <a:pPr>
              <a:lnSpc>
                <a:spcPct val="150000"/>
              </a:lnSpc>
              <a:buClr>
                <a:srgbClr val="D9D117"/>
              </a:buClr>
            </a:pPr>
            <a:r>
              <a:rPr lang="nl-BE" sz="2000" dirty="0"/>
              <a:t>Wat is de kracht van elke generatie?</a:t>
            </a:r>
          </a:p>
          <a:p>
            <a:pPr>
              <a:lnSpc>
                <a:spcPct val="150000"/>
              </a:lnSpc>
              <a:buClr>
                <a:srgbClr val="D9D117"/>
              </a:buClr>
            </a:pPr>
            <a:r>
              <a:rPr lang="nl-BE" sz="2000" dirty="0"/>
              <a:t>Hoe het anders kan aangepakt worden?</a:t>
            </a:r>
          </a:p>
          <a:p>
            <a:pPr>
              <a:lnSpc>
                <a:spcPct val="150000"/>
              </a:lnSpc>
              <a:buClr>
                <a:srgbClr val="D9D117"/>
              </a:buClr>
            </a:pPr>
            <a:endParaRPr lang="nl-NL" sz="2000" dirty="0"/>
          </a:p>
        </p:txBody>
      </p:sp>
    </p:spTree>
    <p:extLst>
      <p:ext uri="{BB962C8B-B14F-4D97-AF65-F5344CB8AC3E}">
        <p14:creationId xmlns:p14="http://schemas.microsoft.com/office/powerpoint/2010/main" val="12315753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5" name="Titel 3"/>
          <p:cNvSpPr txBox="1">
            <a:spLocks/>
          </p:cNvSpPr>
          <p:nvPr/>
        </p:nvSpPr>
        <p:spPr>
          <a:xfrm>
            <a:off x="179512" y="287437"/>
            <a:ext cx="8964488"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39A096"/>
                </a:solidFill>
                <a:latin typeface="Helvetica Light"/>
                <a:cs typeface="Helvetica Light"/>
              </a:rPr>
              <a:t>Actieplan</a:t>
            </a:r>
            <a:endParaRPr lang="nl-BE" altLang="nl-BE" sz="2400" dirty="0" smtClean="0">
              <a:solidFill>
                <a:srgbClr val="39A096"/>
              </a:solidFill>
              <a:latin typeface="Helvetica Light"/>
              <a:cs typeface="Helvetica Light"/>
            </a:endParaRPr>
          </a:p>
        </p:txBody>
      </p:sp>
      <p:sp>
        <p:nvSpPr>
          <p:cNvPr id="3" name="Tijdelijke aanduiding voor inhoud 2"/>
          <p:cNvSpPr>
            <a:spLocks noGrp="1"/>
          </p:cNvSpPr>
          <p:nvPr>
            <p:ph idx="1"/>
          </p:nvPr>
        </p:nvSpPr>
        <p:spPr>
          <a:xfrm>
            <a:off x="1259632" y="987574"/>
            <a:ext cx="7560840" cy="3528392"/>
          </a:xfrm>
        </p:spPr>
        <p:txBody>
          <a:bodyPr>
            <a:noAutofit/>
          </a:bodyPr>
          <a:lstStyle/>
          <a:p>
            <a:pPr marL="514350" indent="-514350">
              <a:lnSpc>
                <a:spcPct val="150000"/>
              </a:lnSpc>
              <a:buClr>
                <a:srgbClr val="39A096"/>
              </a:buClr>
              <a:buFont typeface="+mj-lt"/>
              <a:buAutoNum type="arabicPeriod"/>
            </a:pPr>
            <a:r>
              <a:rPr lang="nl-BE" sz="1800" dirty="0"/>
              <a:t>Hoe kunnen we generatieverschillen leren waarderen en optimaal benutten tijdens het leidinggeven? </a:t>
            </a:r>
          </a:p>
          <a:p>
            <a:pPr marL="514350" indent="-514350">
              <a:lnSpc>
                <a:spcPct val="150000"/>
              </a:lnSpc>
              <a:buClr>
                <a:srgbClr val="39A096"/>
              </a:buClr>
              <a:buFont typeface="+mj-lt"/>
              <a:buAutoNum type="arabicPeriod"/>
            </a:pPr>
            <a:endParaRPr lang="nl-BE" sz="1800" dirty="0"/>
          </a:p>
          <a:p>
            <a:pPr marL="514350" indent="-514350">
              <a:lnSpc>
                <a:spcPct val="150000"/>
              </a:lnSpc>
              <a:buClr>
                <a:srgbClr val="39A096"/>
              </a:buClr>
              <a:buFont typeface="+mj-lt"/>
              <a:buAutoNum type="arabicPeriod"/>
            </a:pPr>
            <a:r>
              <a:rPr lang="nl-BE" sz="1800" dirty="0"/>
              <a:t>Welke concrete acties kunnen we ondernemen om een leiderschap(sstijl) te creëren die rekening houdt met de verschillende generaties? Werk 3 SMART-acties gaan jullie opnemen in jullie organisatie (Op wat gaan we letten? Waarom deze prioriteit? Hoe gaan we dit doen?)</a:t>
            </a:r>
          </a:p>
          <a:p>
            <a:pPr marL="0" indent="0">
              <a:lnSpc>
                <a:spcPct val="150000"/>
              </a:lnSpc>
              <a:buNone/>
            </a:pPr>
            <a:endParaRPr lang="nl-NL" sz="1800" dirty="0"/>
          </a:p>
          <a:p>
            <a:pPr>
              <a:lnSpc>
                <a:spcPct val="150000"/>
              </a:lnSpc>
              <a:buClr>
                <a:srgbClr val="D9D117"/>
              </a:buClr>
            </a:pPr>
            <a:endParaRPr lang="nl-NL" sz="1800" dirty="0"/>
          </a:p>
        </p:txBody>
      </p:sp>
    </p:spTree>
    <p:extLst>
      <p:ext uri="{BB962C8B-B14F-4D97-AF65-F5344CB8AC3E}">
        <p14:creationId xmlns:p14="http://schemas.microsoft.com/office/powerpoint/2010/main" val="32405914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rotWithShape="1">
          <a:blip r:embed="rId3"/>
          <a:srcRect t="8899" b="19378"/>
          <a:stretch/>
        </p:blipFill>
        <p:spPr>
          <a:xfrm>
            <a:off x="1616422" y="843558"/>
            <a:ext cx="5911156" cy="3069582"/>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style>
          <a:lnRef idx="2">
            <a:schemeClr val="dk1"/>
          </a:lnRef>
          <a:fillRef idx="1">
            <a:schemeClr val="lt1"/>
          </a:fillRef>
          <a:effectRef idx="0">
            <a:schemeClr val="dk1"/>
          </a:effectRef>
          <a:fontRef idx="minor">
            <a:schemeClr val="dk1"/>
          </a:fontRef>
        </p:style>
      </p:pic>
      <p:pic>
        <p:nvPicPr>
          <p:cNvPr id="9" name="voor powerpoint-01.png" descr="/Users/dianeaerts/Dropbox/WISE MATERIAAL/POWERPOINTS/voor powerpoint-01.png"/>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11" name="Titel 3"/>
          <p:cNvSpPr>
            <a:spLocks noGrp="1"/>
          </p:cNvSpPr>
          <p:nvPr>
            <p:ph type="title"/>
          </p:nvPr>
        </p:nvSpPr>
        <p:spPr>
          <a:xfrm>
            <a:off x="179512" y="215429"/>
            <a:ext cx="9036496" cy="916161"/>
          </a:xfrm>
        </p:spPr>
        <p:txBody>
          <a:bodyPr>
            <a:normAutofit/>
          </a:bodyPr>
          <a:lstStyle/>
          <a:p>
            <a:pPr algn="l"/>
            <a:r>
              <a:rPr lang="nl-BE" altLang="nl-BE" sz="2400" dirty="0" smtClean="0">
                <a:solidFill>
                  <a:srgbClr val="5A463C"/>
                </a:solidFill>
                <a:latin typeface="Helvetica Light"/>
                <a:cs typeface="Helvetica Light"/>
              </a:rPr>
              <a:t>Iedereen praat over generaties</a:t>
            </a:r>
          </a:p>
        </p:txBody>
      </p:sp>
      <p:pic>
        <p:nvPicPr>
          <p:cNvPr id="13" name="Afbeelding 12"/>
          <p:cNvPicPr>
            <a:picLocks noChangeAspect="1"/>
          </p:cNvPicPr>
          <p:nvPr/>
        </p:nvPicPr>
        <p:blipFill>
          <a:blip r:embed="rId6"/>
          <a:stretch>
            <a:fillRect/>
          </a:stretch>
        </p:blipFill>
        <p:spPr>
          <a:xfrm>
            <a:off x="1649439" y="3867894"/>
            <a:ext cx="5845121" cy="656024"/>
          </a:xfrm>
          <a:prstGeom prst="rect">
            <a:avLst/>
          </a:prstGeom>
        </p:spPr>
      </p:pic>
    </p:spTree>
    <p:extLst>
      <p:ext uri="{BB962C8B-B14F-4D97-AF65-F5344CB8AC3E}">
        <p14:creationId xmlns:p14="http://schemas.microsoft.com/office/powerpoint/2010/main" val="41090060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7" name="Afgeronde rechthoek 6"/>
          <p:cNvSpPr/>
          <p:nvPr/>
        </p:nvSpPr>
        <p:spPr>
          <a:xfrm>
            <a:off x="3059832" y="1707654"/>
            <a:ext cx="5904656" cy="2736304"/>
          </a:xfrm>
          <a:prstGeom prst="roundRect">
            <a:avLst>
              <a:gd name="adj" fmla="val 6487"/>
            </a:avLst>
          </a:prstGeom>
          <a:solidFill>
            <a:schemeClr val="bg1"/>
          </a:solidFill>
          <a:ln>
            <a:solidFill>
              <a:srgbClr val="2397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jdelijke aanduiding voor inhoud 2"/>
          <p:cNvSpPr txBox="1">
            <a:spLocks/>
          </p:cNvSpPr>
          <p:nvPr/>
        </p:nvSpPr>
        <p:spPr>
          <a:xfrm>
            <a:off x="3059832" y="1131590"/>
            <a:ext cx="5976664" cy="35635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FontTx/>
              <a:buNone/>
              <a:defRPr/>
            </a:pPr>
            <a:r>
              <a:rPr lang="nl-BE" sz="1700" spc="100" dirty="0" smtClean="0">
                <a:solidFill>
                  <a:schemeClr val="bg2">
                    <a:lumMod val="10000"/>
                  </a:schemeClr>
                </a:solidFill>
                <a:latin typeface="Proxima Nova Semibold"/>
                <a:cs typeface="Helvetica Light"/>
              </a:rPr>
              <a:t>   </a:t>
            </a:r>
            <a:r>
              <a:rPr lang="nl-BE" sz="1600" b="1" spc="100" dirty="0" smtClean="0">
                <a:solidFill>
                  <a:schemeClr val="bg2">
                    <a:lumMod val="10000"/>
                  </a:schemeClr>
                </a:solidFill>
                <a:latin typeface="Helvetica"/>
                <a:cs typeface="Helvetica"/>
              </a:rPr>
              <a:t> </a:t>
            </a:r>
            <a:r>
              <a:rPr lang="nl-BE" sz="1600" b="1" spc="100" dirty="0" smtClean="0">
                <a:solidFill>
                  <a:srgbClr val="239769"/>
                </a:solidFill>
                <a:latin typeface="Helvetica"/>
                <a:cs typeface="Helvetica"/>
              </a:rPr>
              <a:t>(leef)tijdsgenoten verbonden door:</a:t>
            </a:r>
          </a:p>
          <a:p>
            <a:pPr>
              <a:lnSpc>
                <a:spcPct val="200000"/>
              </a:lnSpc>
              <a:spcBef>
                <a:spcPts val="1200"/>
              </a:spcBef>
              <a:buClr>
                <a:srgbClr val="239769"/>
              </a:buClr>
              <a:buFont typeface="Arial"/>
              <a:buChar char="•"/>
              <a:defRPr/>
            </a:pPr>
            <a:r>
              <a:rPr lang="nl-BE" sz="1600" spc="100" dirty="0" smtClean="0">
                <a:solidFill>
                  <a:srgbClr val="5A463C"/>
                </a:solidFill>
                <a:latin typeface="Helvetica"/>
                <a:cs typeface="Helvetica"/>
              </a:rPr>
              <a:t>Gedeelde levensgeschiedenis</a:t>
            </a:r>
          </a:p>
          <a:p>
            <a:pPr>
              <a:lnSpc>
                <a:spcPct val="130000"/>
              </a:lnSpc>
              <a:spcBef>
                <a:spcPts val="1200"/>
              </a:spcBef>
              <a:buClr>
                <a:srgbClr val="239769"/>
              </a:buClr>
              <a:buFont typeface="Arial"/>
              <a:buChar char="•"/>
              <a:defRPr/>
            </a:pPr>
            <a:r>
              <a:rPr lang="nl-BE" sz="1600" spc="100" dirty="0" smtClean="0">
                <a:solidFill>
                  <a:srgbClr val="5A463C"/>
                </a:solidFill>
                <a:latin typeface="Helvetica"/>
                <a:cs typeface="Helvetica"/>
              </a:rPr>
              <a:t>Gedeelde invloed en beleving van de tijdsgeest</a:t>
            </a:r>
          </a:p>
          <a:p>
            <a:pPr>
              <a:lnSpc>
                <a:spcPct val="130000"/>
              </a:lnSpc>
              <a:spcBef>
                <a:spcPts val="1200"/>
              </a:spcBef>
              <a:buClr>
                <a:srgbClr val="239769"/>
              </a:buClr>
              <a:defRPr/>
            </a:pPr>
            <a:r>
              <a:rPr lang="nl-BE" sz="1600" spc="100" dirty="0" smtClean="0">
                <a:solidFill>
                  <a:srgbClr val="5A463C"/>
                </a:solidFill>
                <a:latin typeface="Helvetica"/>
                <a:cs typeface="Helvetica"/>
              </a:rPr>
              <a:t>Een gedeelde reactie op die tijdsgeest</a:t>
            </a:r>
          </a:p>
          <a:p>
            <a:pPr>
              <a:lnSpc>
                <a:spcPct val="130000"/>
              </a:lnSpc>
              <a:spcBef>
                <a:spcPts val="1200"/>
              </a:spcBef>
              <a:buClr>
                <a:srgbClr val="239769"/>
              </a:buClr>
              <a:defRPr/>
            </a:pPr>
            <a:r>
              <a:rPr lang="nl-BE" sz="1600" spc="100" dirty="0" smtClean="0">
                <a:solidFill>
                  <a:srgbClr val="5A463C"/>
                </a:solidFill>
                <a:latin typeface="Helvetica"/>
                <a:cs typeface="Helvetica"/>
              </a:rPr>
              <a:t>Een gedeelde mentale, emotionele en fysieke ontwikkeling (samen doorlopen van de verschillende leeftijdsgroepen</a:t>
            </a:r>
            <a:r>
              <a:rPr lang="nl-BE" sz="1600" spc="100" dirty="0" smtClean="0">
                <a:solidFill>
                  <a:schemeClr val="bg2">
                    <a:lumMod val="10000"/>
                  </a:schemeClr>
                </a:solidFill>
                <a:latin typeface="Helvetica"/>
                <a:cs typeface="Helvetica"/>
              </a:rPr>
              <a:t>)</a:t>
            </a:r>
          </a:p>
          <a:p>
            <a:pPr>
              <a:lnSpc>
                <a:spcPct val="130000"/>
              </a:lnSpc>
              <a:buClr>
                <a:srgbClr val="239769"/>
              </a:buClr>
              <a:defRPr/>
            </a:pPr>
            <a:endParaRPr lang="nl-BE" sz="1700" dirty="0" smtClean="0">
              <a:solidFill>
                <a:schemeClr val="bg1"/>
              </a:solidFill>
            </a:endParaRPr>
          </a:p>
          <a:p>
            <a:pPr>
              <a:lnSpc>
                <a:spcPct val="110000"/>
              </a:lnSpc>
              <a:defRPr/>
            </a:pPr>
            <a:endParaRPr lang="nl-BE" sz="1700" dirty="0" smtClean="0">
              <a:solidFill>
                <a:schemeClr val="bg1"/>
              </a:solidFill>
            </a:endParaRPr>
          </a:p>
        </p:txBody>
      </p:sp>
      <p:sp>
        <p:nvSpPr>
          <p:cNvPr id="9" name="Titel 3"/>
          <p:cNvSpPr>
            <a:spLocks noGrp="1"/>
          </p:cNvSpPr>
          <p:nvPr>
            <p:ph type="title"/>
          </p:nvPr>
        </p:nvSpPr>
        <p:spPr>
          <a:xfrm>
            <a:off x="179512" y="287437"/>
            <a:ext cx="8964488" cy="844153"/>
          </a:xfrm>
        </p:spPr>
        <p:txBody>
          <a:bodyPr>
            <a:normAutofit/>
          </a:bodyPr>
          <a:lstStyle/>
          <a:p>
            <a:pPr algn="l"/>
            <a:r>
              <a:rPr lang="nl-BE" altLang="nl-BE" sz="2400" dirty="0" smtClean="0">
                <a:solidFill>
                  <a:srgbClr val="5A463C"/>
                </a:solidFill>
                <a:latin typeface="Helvetica Light"/>
                <a:cs typeface="Helvetica Light"/>
              </a:rPr>
              <a:t>Generaties?</a:t>
            </a:r>
          </a:p>
        </p:txBody>
      </p:sp>
      <p:pic>
        <p:nvPicPr>
          <p:cNvPr id="10" name="Picture 5"/>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251520" y="1275607"/>
            <a:ext cx="2516464" cy="1773652"/>
          </a:xfrm>
          <a:prstGeom prst="roundRect">
            <a:avLst>
              <a:gd name="adj" fmla="val 11111"/>
            </a:avLst>
          </a:prstGeom>
          <a:ln w="9525">
            <a:noFill/>
            <a:miter lim="800000"/>
            <a:headEnd/>
            <a:tailEnd/>
          </a:ln>
          <a:effectLst/>
          <a:scene3d>
            <a:camera prst="orthographicFront"/>
            <a:lightRig rig="threePt" dir="t">
              <a:rot lat="0" lon="0" rev="19200000"/>
            </a:lightRig>
          </a:scene3d>
          <a:sp3d extrusionH="25400">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8360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9" name="Titel 1"/>
          <p:cNvSpPr txBox="1">
            <a:spLocks/>
          </p:cNvSpPr>
          <p:nvPr/>
        </p:nvSpPr>
        <p:spPr>
          <a:xfrm>
            <a:off x="468313" y="789385"/>
            <a:ext cx="8229600" cy="76319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nl-BE" dirty="0"/>
          </a:p>
        </p:txBody>
      </p:sp>
      <p:sp>
        <p:nvSpPr>
          <p:cNvPr id="10" name="Rechthoek 9"/>
          <p:cNvSpPr/>
          <p:nvPr/>
        </p:nvSpPr>
        <p:spPr>
          <a:xfrm>
            <a:off x="5364163" y="2031206"/>
            <a:ext cx="1439862" cy="161925"/>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nl-BE"/>
          </a:p>
        </p:txBody>
      </p:sp>
      <p:sp>
        <p:nvSpPr>
          <p:cNvPr id="11" name="Tekstvak 7"/>
          <p:cNvSpPr txBox="1">
            <a:spLocks noChangeArrowheads="1"/>
          </p:cNvSpPr>
          <p:nvPr/>
        </p:nvSpPr>
        <p:spPr bwMode="auto">
          <a:xfrm>
            <a:off x="4427984" y="4444538"/>
            <a:ext cx="44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nl-BE" altLang="nl-BE" sz="800" dirty="0">
                <a:solidFill>
                  <a:srgbClr val="5A463C"/>
                </a:solidFill>
                <a:latin typeface="Helvetica Light"/>
                <a:cs typeface="Helvetica Light"/>
              </a:rPr>
              <a:t>Bron: Miet Timmers, generatielink</a:t>
            </a:r>
          </a:p>
        </p:txBody>
      </p:sp>
      <p:sp>
        <p:nvSpPr>
          <p:cNvPr id="12"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Generaties: een </a:t>
            </a:r>
            <a:r>
              <a:rPr lang="nl-BE" altLang="nl-BE" sz="2400" dirty="0" smtClean="0">
                <a:solidFill>
                  <a:srgbClr val="5A463C"/>
                </a:solidFill>
                <a:latin typeface="Helvetica Light"/>
                <a:cs typeface="Helvetica Light"/>
              </a:rPr>
              <a:t>bijzondere reactie op de tijdsgeest</a:t>
            </a:r>
            <a:endParaRPr lang="nl-BE" altLang="nl-BE" sz="1300" dirty="0" smtClean="0">
              <a:solidFill>
                <a:srgbClr val="5A463C"/>
              </a:solidFill>
              <a:latin typeface="Proxima Nova Light"/>
            </a:endParaRPr>
          </a:p>
        </p:txBody>
      </p:sp>
      <p:pic>
        <p:nvPicPr>
          <p:cNvPr id="13" name="voor powerpoint-13.png" descr="/Users/dianeaerts/Dropbox/WISE MATERIAAL/POWERPOINTS/voor powerpoint-13.png"/>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57976" y="987574"/>
            <a:ext cx="7828048" cy="3396048"/>
          </a:xfrm>
          <a:prstGeom prst="rect">
            <a:avLst/>
          </a:prstGeom>
        </p:spPr>
      </p:pic>
      <p:sp>
        <p:nvSpPr>
          <p:cNvPr id="9218" name="Titel 1" hidden="1"/>
          <p:cNvSpPr>
            <a:spLocks noGrp="1"/>
          </p:cNvSpPr>
          <p:nvPr>
            <p:ph type="title"/>
          </p:nvPr>
        </p:nvSpPr>
        <p:spPr>
          <a:xfrm>
            <a:off x="468313" y="701279"/>
            <a:ext cx="8229600" cy="844153"/>
          </a:xfrm>
        </p:spPr>
        <p:txBody>
          <a:bodyPr/>
          <a:lstStyle/>
          <a:p>
            <a:r>
              <a:rPr lang="nl-BE" altLang="nl-BE" smtClean="0"/>
              <a:t>Agenda</a:t>
            </a:r>
          </a:p>
        </p:txBody>
      </p:sp>
    </p:spTree>
    <p:extLst>
      <p:ext uri="{BB962C8B-B14F-4D97-AF65-F5344CB8AC3E}">
        <p14:creationId xmlns:p14="http://schemas.microsoft.com/office/powerpoint/2010/main" val="190818475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28" name="Titel 3"/>
          <p:cNvSpPr txBox="1">
            <a:spLocks/>
          </p:cNvSpPr>
          <p:nvPr/>
        </p:nvSpPr>
        <p:spPr>
          <a:xfrm>
            <a:off x="179512" y="287437"/>
            <a:ext cx="8964488"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Factoren die spelen in ‘generaties’</a:t>
            </a:r>
            <a:endParaRPr lang="nl-BE" altLang="nl-BE" sz="2400" dirty="0" smtClean="0">
              <a:solidFill>
                <a:srgbClr val="5A463C"/>
              </a:solidFill>
              <a:latin typeface="Helvetica Light"/>
              <a:cs typeface="Helvetica Light"/>
            </a:endParaRPr>
          </a:p>
        </p:txBody>
      </p:sp>
      <p:sp>
        <p:nvSpPr>
          <p:cNvPr id="30" name="Tekstvak 7"/>
          <p:cNvSpPr txBox="1">
            <a:spLocks noChangeArrowheads="1"/>
          </p:cNvSpPr>
          <p:nvPr/>
        </p:nvSpPr>
        <p:spPr bwMode="auto">
          <a:xfrm>
            <a:off x="4067944" y="4371950"/>
            <a:ext cx="482726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buNone/>
            </a:pPr>
            <a:r>
              <a:rPr lang="nl-BE" sz="1050" dirty="0">
                <a:solidFill>
                  <a:srgbClr val="5A463C"/>
                </a:solidFill>
                <a:latin typeface="Helvetica Light"/>
                <a:cs typeface="Helvetica Light"/>
              </a:rPr>
              <a:t>Intermediërende factoren van een generatie (gebaseerd op Timmers, 2012)</a:t>
            </a:r>
            <a:endParaRPr lang="nl-BE" sz="1050" dirty="0">
              <a:solidFill>
                <a:srgbClr val="5A463C"/>
              </a:solidFill>
              <a:latin typeface="Helvetica Light"/>
              <a:cs typeface="Helvetica Light"/>
            </a:endParaRPr>
          </a:p>
        </p:txBody>
      </p:sp>
      <p:pic>
        <p:nvPicPr>
          <p:cNvPr id="31" name="Afbeelding 30" descr="voor powerpoint-17-1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8719" y="467039"/>
            <a:ext cx="5347578" cy="4209422"/>
          </a:xfrm>
          <a:prstGeom prst="rect">
            <a:avLst/>
          </a:prstGeom>
        </p:spPr>
      </p:pic>
    </p:spTree>
    <p:extLst>
      <p:ext uri="{BB962C8B-B14F-4D97-AF65-F5344CB8AC3E}">
        <p14:creationId xmlns:p14="http://schemas.microsoft.com/office/powerpoint/2010/main" val="11289362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7" name="Titel 3"/>
          <p:cNvSpPr>
            <a:spLocks noGrp="1"/>
          </p:cNvSpPr>
          <p:nvPr>
            <p:ph type="title"/>
          </p:nvPr>
        </p:nvSpPr>
        <p:spPr>
          <a:xfrm>
            <a:off x="179388" y="339502"/>
            <a:ext cx="8805787" cy="844153"/>
          </a:xfrm>
        </p:spPr>
        <p:txBody>
          <a:bodyPr>
            <a:normAutofit/>
          </a:bodyPr>
          <a:lstStyle/>
          <a:p>
            <a:pPr algn="l"/>
            <a:r>
              <a:rPr lang="nl-BE" altLang="nl-BE" sz="2400" dirty="0" smtClean="0">
                <a:solidFill>
                  <a:srgbClr val="5A463C"/>
                </a:solidFill>
                <a:latin typeface="Helvetica Light"/>
                <a:cs typeface="Helvetica Light"/>
              </a:rPr>
              <a:t>We onderscheiden 4 generaties </a:t>
            </a:r>
            <a:r>
              <a:rPr lang="nl-NL" sz="1300" dirty="0" smtClean="0">
                <a:solidFill>
                  <a:srgbClr val="5A463C"/>
                </a:solidFill>
                <a:latin typeface="Helvetica Light"/>
                <a:cs typeface="Helvetica Light"/>
              </a:rPr>
              <a:t>(volgens </a:t>
            </a:r>
            <a:r>
              <a:rPr lang="nl-NL" sz="1300" dirty="0">
                <a:solidFill>
                  <a:srgbClr val="5A463C"/>
                </a:solidFill>
                <a:latin typeface="Helvetica Light"/>
                <a:cs typeface="Helvetica Light"/>
              </a:rPr>
              <a:t>de Nederlandse </a:t>
            </a:r>
            <a:r>
              <a:rPr lang="nl-NL" sz="1300" dirty="0" smtClean="0">
                <a:solidFill>
                  <a:srgbClr val="5A463C"/>
                </a:solidFill>
                <a:latin typeface="Helvetica Light"/>
                <a:cs typeface="Helvetica Light"/>
              </a:rPr>
              <a:t>indeling)</a:t>
            </a:r>
            <a:r>
              <a:rPr lang="nl-NL" sz="1300" dirty="0">
                <a:solidFill>
                  <a:srgbClr val="5A463C"/>
                </a:solidFill>
                <a:latin typeface="Proxima Nova Light"/>
              </a:rPr>
              <a:t/>
            </a:r>
            <a:br>
              <a:rPr lang="nl-NL" sz="1300" dirty="0">
                <a:solidFill>
                  <a:srgbClr val="5A463C"/>
                </a:solidFill>
                <a:latin typeface="Proxima Nova Light"/>
              </a:rPr>
            </a:br>
            <a:endParaRPr lang="nl-BE" altLang="nl-BE" sz="1300" dirty="0" smtClean="0">
              <a:solidFill>
                <a:srgbClr val="5A463C"/>
              </a:solidFill>
              <a:latin typeface="Proxima Nova Light"/>
            </a:endParaRPr>
          </a:p>
        </p:txBody>
      </p:sp>
      <p:pic>
        <p:nvPicPr>
          <p:cNvPr id="8" name="voor powerpoint-08.png" descr="/Users/dianeaerts/Dropbox/WISE MATERIAAL/POWERPOINTS/voor powerpoint-08.png"/>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1331640" y="915566"/>
            <a:ext cx="6480720" cy="3571039"/>
          </a:xfrm>
          <a:prstGeom prst="rect">
            <a:avLst/>
          </a:prstGeom>
        </p:spPr>
      </p:pic>
    </p:spTree>
    <p:extLst>
      <p:ext uri="{BB962C8B-B14F-4D97-AF65-F5344CB8AC3E}">
        <p14:creationId xmlns:p14="http://schemas.microsoft.com/office/powerpoint/2010/main" val="28595097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hidden="1"/>
          <p:cNvSpPr>
            <a:spLocks noGrp="1"/>
          </p:cNvSpPr>
          <p:nvPr>
            <p:ph type="ctrTitle"/>
          </p:nvPr>
        </p:nvSpPr>
        <p:spPr/>
        <p:txBody>
          <a:bodyPr/>
          <a:lstStyle/>
          <a:p>
            <a:r>
              <a:rPr lang="nl-BE" altLang="nl-BE" smtClean="0"/>
              <a:t>Agenda</a:t>
            </a:r>
          </a:p>
        </p:txBody>
      </p:sp>
      <p:sp>
        <p:nvSpPr>
          <p:cNvPr id="3" name="Rechthoek 2"/>
          <p:cNvSpPr/>
          <p:nvPr/>
        </p:nvSpPr>
        <p:spPr>
          <a:xfrm>
            <a:off x="5364163" y="2031206"/>
            <a:ext cx="1439862" cy="161925"/>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nl-BE"/>
          </a:p>
        </p:txBody>
      </p:sp>
      <p:pic>
        <p:nvPicPr>
          <p:cNvPr id="12"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13" name="Tekstvak 7"/>
          <p:cNvSpPr txBox="1">
            <a:spLocks noChangeArrowheads="1"/>
          </p:cNvSpPr>
          <p:nvPr/>
        </p:nvSpPr>
        <p:spPr bwMode="auto">
          <a:xfrm>
            <a:off x="4427984" y="4444538"/>
            <a:ext cx="44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nl-BE" altLang="nl-BE" sz="800" dirty="0">
                <a:solidFill>
                  <a:srgbClr val="5A463C"/>
                </a:solidFill>
                <a:latin typeface="Helvetica Light"/>
                <a:cs typeface="Helvetica Light"/>
              </a:rPr>
              <a:t>Bron: Miet Timmers, generatielink</a:t>
            </a:r>
          </a:p>
        </p:txBody>
      </p:sp>
      <p:sp>
        <p:nvSpPr>
          <p:cNvPr id="14"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Generaties: geen strikte scheiding</a:t>
            </a:r>
            <a:endParaRPr lang="nl-BE" altLang="nl-BE" sz="1300" dirty="0" smtClean="0">
              <a:solidFill>
                <a:srgbClr val="5A463C"/>
              </a:solidFill>
              <a:latin typeface="Proxima Nova Light"/>
            </a:endParaRPr>
          </a:p>
        </p:txBody>
      </p:sp>
      <p:pic>
        <p:nvPicPr>
          <p:cNvPr id="15" name="voor powerpoint-15.png" descr="/Users/dianeaerts/Dropbox/WISE MATERIAAL/POWERPOINTS/voor powerpoint-15.png"/>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0" y="1491630"/>
            <a:ext cx="9144000" cy="2545148"/>
          </a:xfrm>
          <a:prstGeom prst="rect">
            <a:avLst/>
          </a:prstGeom>
        </p:spPr>
      </p:pic>
    </p:spTree>
    <p:extLst>
      <p:ext uri="{BB962C8B-B14F-4D97-AF65-F5344CB8AC3E}">
        <p14:creationId xmlns:p14="http://schemas.microsoft.com/office/powerpoint/2010/main" val="709804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6"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Generaties: Er worden meerdere indelingen gehanteerd!</a:t>
            </a:r>
            <a:endParaRPr lang="nl-BE" altLang="nl-BE" sz="1300" dirty="0" smtClean="0">
              <a:solidFill>
                <a:srgbClr val="5A463C"/>
              </a:solidFill>
              <a:latin typeface="Proxima Nova Light"/>
            </a:endParaRPr>
          </a:p>
        </p:txBody>
      </p:sp>
      <p:pic>
        <p:nvPicPr>
          <p:cNvPr id="7" name="voor powerpoint-14.png" descr="/Users/dianeaerts/Dropbox/WISE MATERIAAL/POWERPOINTS/voor powerpoint-14.png"/>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0" y="1275606"/>
            <a:ext cx="9144000" cy="2911125"/>
          </a:xfrm>
          <a:prstGeom prst="rect">
            <a:avLst/>
          </a:prstGeom>
        </p:spPr>
      </p:pic>
    </p:spTree>
    <p:extLst>
      <p:ext uri="{BB962C8B-B14F-4D97-AF65-F5344CB8AC3E}">
        <p14:creationId xmlns:p14="http://schemas.microsoft.com/office/powerpoint/2010/main" val="11530694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1748</TotalTime>
  <Words>2987</Words>
  <Application>Microsoft Macintosh PowerPoint</Application>
  <PresentationFormat>Diavoorstelling (16:9)</PresentationFormat>
  <Paragraphs>340</Paragraphs>
  <Slides>26</Slides>
  <Notes>11</Notes>
  <HiddenSlides>0</HiddenSlides>
  <MMClips>0</MMClips>
  <ScaleCrop>false</ScaleCrop>
  <HeadingPairs>
    <vt:vector size="4" baseType="variant">
      <vt:variant>
        <vt:lpstr>Thema</vt:lpstr>
      </vt:variant>
      <vt:variant>
        <vt:i4>2</vt:i4>
      </vt:variant>
      <vt:variant>
        <vt:lpstr>Diatitels</vt:lpstr>
      </vt:variant>
      <vt:variant>
        <vt:i4>26</vt:i4>
      </vt:variant>
    </vt:vector>
  </HeadingPairs>
  <TitlesOfParts>
    <vt:vector size="28" baseType="lpstr">
      <vt:lpstr>Kantoorthema</vt:lpstr>
      <vt:lpstr>1_Kantoorthema</vt:lpstr>
      <vt:lpstr>PowerPoint-presentatie</vt:lpstr>
      <vt:lpstr>PowerPoint-presentatie</vt:lpstr>
      <vt:lpstr>Iedereen praat over generaties</vt:lpstr>
      <vt:lpstr>Generaties?</vt:lpstr>
      <vt:lpstr>Agenda</vt:lpstr>
      <vt:lpstr>PowerPoint-presentatie</vt:lpstr>
      <vt:lpstr>We onderscheiden 4 generaties (volgens de Nederlandse indeling) </vt:lpstr>
      <vt:lpstr>Agenda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 Vergison</dc:creator>
  <cp:lastModifiedBy>Gebruiker van Microsoft Office</cp:lastModifiedBy>
  <cp:revision>52</cp:revision>
  <dcterms:created xsi:type="dcterms:W3CDTF">2014-04-25T12:40:24Z</dcterms:created>
  <dcterms:modified xsi:type="dcterms:W3CDTF">2014-05-03T08:56:30Z</dcterms:modified>
</cp:coreProperties>
</file>