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sldIdLst>
    <p:sldId id="259" r:id="rId6"/>
    <p:sldId id="260" r:id="rId7"/>
    <p:sldId id="261" r:id="rId8"/>
  </p:sldIdLst>
  <p:sldSz cx="9144000" cy="5143500" type="screen16x9"/>
  <p:notesSz cx="6858000" cy="9144000"/>
  <p:defaultTextStyle>
    <a:defPPr>
      <a:defRPr lang="nl-BE"/>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A096"/>
    <a:srgbClr val="5A46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98" d="100"/>
          <a:sy n="198" d="100"/>
        </p:scale>
        <p:origin x="-976" y="-10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F9F6F0-E8C5-4277-AF90-64B8D07F864A}" type="datetimeFigureOut">
              <a:rPr lang="nl-BE" smtClean="0"/>
              <a:t>3/05/14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67FBD-6386-4F34-9D52-B930987C525B}" type="slidenum">
              <a:rPr lang="nl-BE" smtClean="0"/>
              <a:t>‹nr.›</a:t>
            </a:fld>
            <a:endParaRPr lang="nl-BE"/>
          </a:p>
        </p:txBody>
      </p:sp>
    </p:spTree>
    <p:extLst>
      <p:ext uri="{BB962C8B-B14F-4D97-AF65-F5344CB8AC3E}">
        <p14:creationId xmlns:p14="http://schemas.microsoft.com/office/powerpoint/2010/main" val="1828639028"/>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291" y="685838"/>
            <a:ext cx="6675419" cy="3429182"/>
          </a:xfrm>
        </p:spPr>
      </p:sp>
      <p:sp>
        <p:nvSpPr>
          <p:cNvPr id="3" name="Tijdelijke aanduiding voor notities 2"/>
          <p:cNvSpPr>
            <a:spLocks noGrp="1"/>
          </p:cNvSpPr>
          <p:nvPr>
            <p:ph type="body" idx="1"/>
          </p:nvPr>
        </p:nvSpPr>
        <p:spPr/>
        <p:txBody>
          <a:bodyPr/>
          <a:lstStyle/>
          <a:p>
            <a:r>
              <a:rPr lang="nl-BE" dirty="0" smtClean="0"/>
              <a:t>Er</a:t>
            </a:r>
            <a:r>
              <a:rPr lang="nl-BE" baseline="0" dirty="0" smtClean="0"/>
              <a:t> zijn meerdere indelingen van generaties mogelijk: </a:t>
            </a:r>
            <a:r>
              <a:rPr lang="nl-BE" baseline="0" dirty="0" err="1" smtClean="0"/>
              <a:t>grosso</a:t>
            </a:r>
            <a:r>
              <a:rPr lang="nl-BE" baseline="0" dirty="0" smtClean="0"/>
              <a:t> </a:t>
            </a:r>
            <a:r>
              <a:rPr lang="nl-BE" baseline="0" dirty="0" err="1" smtClean="0"/>
              <a:t>modo</a:t>
            </a:r>
            <a:r>
              <a:rPr lang="nl-BE" baseline="0" dirty="0" smtClean="0"/>
              <a:t> onderscheiden we de </a:t>
            </a:r>
            <a:r>
              <a:rPr lang="nl-BE" b="1" baseline="0" dirty="0" smtClean="0"/>
              <a:t>Angelsaksische</a:t>
            </a:r>
            <a:r>
              <a:rPr lang="nl-BE" baseline="0" dirty="0" smtClean="0"/>
              <a:t> generatie-indeling en de </a:t>
            </a:r>
            <a:r>
              <a:rPr lang="nl-BE" b="1" baseline="0" dirty="0" smtClean="0"/>
              <a:t>Nederlandse</a:t>
            </a:r>
            <a:r>
              <a:rPr lang="nl-BE" baseline="0" dirty="0" smtClean="0"/>
              <a:t> generatie-indeling.</a:t>
            </a:r>
          </a:p>
          <a:p>
            <a:r>
              <a:rPr lang="nl-BE" baseline="0" dirty="0" smtClean="0"/>
              <a:t>(we gaan hier later in de presentatie verder op in).</a:t>
            </a:r>
          </a:p>
          <a:p>
            <a:endParaRPr lang="nl-BE" baseline="0" dirty="0" smtClean="0"/>
          </a:p>
          <a:p>
            <a:r>
              <a:rPr lang="nl-BE" baseline="0" dirty="0" smtClean="0"/>
              <a:t>We kiezen voor de </a:t>
            </a:r>
            <a:r>
              <a:rPr lang="nl-BE" b="1" baseline="0" dirty="0" smtClean="0"/>
              <a:t>Nederlandse generatie-indeling</a:t>
            </a:r>
            <a:r>
              <a:rPr lang="nl-BE" baseline="0" dirty="0" smtClean="0"/>
              <a:t>, gebruikt door Aart Bontekoning (2010, 2012) en gebaseerd op werk van de Nederlandse socioloog Henk Becker.</a:t>
            </a:r>
          </a:p>
          <a:p>
            <a:endParaRPr lang="nl-BE" baseline="0" dirty="0" smtClean="0"/>
          </a:p>
          <a:p>
            <a:r>
              <a:rPr lang="nl-BE" baseline="0" dirty="0" smtClean="0"/>
              <a:t>In Nederland heeft Henk Becker zich rond 1993 bezig gehouden met het lokaliseren van generaties in de tijd.</a:t>
            </a:r>
          </a:p>
          <a:p>
            <a:r>
              <a:rPr lang="nl-BE" baseline="0" dirty="0" err="1" smtClean="0"/>
              <a:t>Becker’s</a:t>
            </a:r>
            <a:r>
              <a:rPr lang="nl-BE" baseline="0" dirty="0" smtClean="0"/>
              <a:t> indeling is rond 1999 getoetst door onderzoekers van de Universiteit Tilburg en in 2010 door het Sociaal Cultureel Planbureau.</a:t>
            </a:r>
          </a:p>
          <a:p>
            <a:r>
              <a:rPr lang="nl-BE" baseline="0" dirty="0" smtClean="0"/>
              <a:t>Zo’n 75 tot 80 procent van een grote representatieve groep Nederlanders herkende zich desgevraagd in de indeling.</a:t>
            </a:r>
          </a:p>
          <a:p>
            <a:r>
              <a:rPr lang="nl-BE" baseline="0" dirty="0" smtClean="0"/>
              <a:t>Dat betekent dat er een vrij sterk generatiebesef is in Nederland en dat de basisindeling van Becker hoogstwaarschijnlijk klopt.</a:t>
            </a:r>
          </a:p>
          <a:p>
            <a:r>
              <a:rPr lang="nl-BE" baseline="0" dirty="0" smtClean="0"/>
              <a:t>Aart Bontekoning (2012) geeft aan dat zijn onderzoek in ruim honderd Nederlandse bedrijven naar de overeenkomsten en verschillen tussen de werkende generaties de indeling van Becker bevestigt.</a:t>
            </a:r>
          </a:p>
          <a:p>
            <a:r>
              <a:rPr lang="nl-BE" baseline="0" dirty="0" smtClean="0"/>
              <a:t>(bron: Aart Bontekoning, 2012 – Generaties! Werk in uitvoering)</a:t>
            </a:r>
          </a:p>
          <a:p>
            <a:endParaRPr lang="nl-BE" baseline="0" dirty="0" smtClean="0"/>
          </a:p>
          <a:p>
            <a:r>
              <a:rPr lang="nl-BE" baseline="0" dirty="0" smtClean="0"/>
              <a:t>Voor Vlaanderen en België is er geen specifiek onderzoek voorhanden. </a:t>
            </a:r>
          </a:p>
          <a:p>
            <a:r>
              <a:rPr lang="nl-BE" baseline="0" dirty="0" smtClean="0"/>
              <a:t>Gezien de gelijklopende kenmerken tussen Vlaanderen en Nederland (o.a. het min of meer gelijklopen van maatschappelijke gebeurtenissen) nemen we aan dat de indeling volgens Becker ook kan gebruikt worden voor Vlaanderen. </a:t>
            </a:r>
            <a:endParaRPr lang="nl-BE" dirty="0"/>
          </a:p>
        </p:txBody>
      </p:sp>
      <p:sp>
        <p:nvSpPr>
          <p:cNvPr id="4" name="Tijdelijke aanduiding voor dianummer 3"/>
          <p:cNvSpPr>
            <a:spLocks noGrp="1"/>
          </p:cNvSpPr>
          <p:nvPr>
            <p:ph type="sldNum" sz="quarter" idx="10"/>
          </p:nvPr>
        </p:nvSpPr>
        <p:spPr/>
        <p:txBody>
          <a:bodyPr/>
          <a:lstStyle/>
          <a:p>
            <a:fld id="{5B383A0B-E9E9-445F-A253-B97CF9560638}" type="slidenum">
              <a:rPr lang="nl-BE" smtClean="0"/>
              <a:t>3</a:t>
            </a:fld>
            <a:endParaRPr lang="nl-BE"/>
          </a:p>
        </p:txBody>
      </p:sp>
    </p:spTree>
    <p:extLst>
      <p:ext uri="{BB962C8B-B14F-4D97-AF65-F5344CB8AC3E}">
        <p14:creationId xmlns:p14="http://schemas.microsoft.com/office/powerpoint/2010/main" val="1914071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841772"/>
            <a:ext cx="6858000" cy="1790700"/>
          </a:xfrm>
        </p:spPr>
        <p:txBody>
          <a:bodyPr anchor="b"/>
          <a:lstStyle>
            <a:lvl1pPr algn="ctr">
              <a:defRPr sz="4500"/>
            </a:lvl1pPr>
          </a:lstStyle>
          <a:p>
            <a:r>
              <a:rPr lang="nl-NL" smtClean="0"/>
              <a:t>Klik om de stijl te bewerken</a:t>
            </a:r>
            <a:endParaRPr lang="nl-BE"/>
          </a:p>
        </p:txBody>
      </p:sp>
      <p:sp>
        <p:nvSpPr>
          <p:cNvPr id="3" name="Ondertitel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606A27ED-BF0F-42D1-8D83-AE7E8F17D0D7}" type="datetimeFigureOut">
              <a:rPr lang="nl-BE" smtClean="0"/>
              <a:t>3/05/14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179390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6A27ED-BF0F-42D1-8D83-AE7E8F17D0D7}" type="datetimeFigureOut">
              <a:rPr lang="nl-BE" smtClean="0"/>
              <a:t>3/05/14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281101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273844"/>
            <a:ext cx="1971675" cy="4358879"/>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628650" y="273844"/>
            <a:ext cx="5800725" cy="4358879"/>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6A27ED-BF0F-42D1-8D83-AE7E8F17D0D7}" type="datetimeFigureOut">
              <a:rPr lang="nl-BE" smtClean="0"/>
              <a:t>3/05/14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352752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6A27ED-BF0F-42D1-8D83-AE7E8F17D0D7}" type="datetimeFigureOut">
              <a:rPr lang="nl-BE" smtClean="0"/>
              <a:t>3/05/14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204047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282304"/>
            <a:ext cx="7886700" cy="2139553"/>
          </a:xfrm>
        </p:spPr>
        <p:txBody>
          <a:bodyPr anchor="b"/>
          <a:lstStyle>
            <a:lvl1pPr>
              <a:defRPr sz="4500"/>
            </a:lvl1pPr>
          </a:lstStyle>
          <a:p>
            <a:r>
              <a:rPr lang="nl-NL" smtClean="0"/>
              <a:t>Klik om de stijl te bewerken</a:t>
            </a:r>
            <a:endParaRPr lang="nl-BE"/>
          </a:p>
        </p:txBody>
      </p:sp>
      <p:sp>
        <p:nvSpPr>
          <p:cNvPr id="3" name="Tijdelijke aanduiding voor tekst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06A27ED-BF0F-42D1-8D83-AE7E8F17D0D7}" type="datetimeFigureOut">
              <a:rPr lang="nl-BE" smtClean="0"/>
              <a:t>3/05/14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415220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628650" y="1369219"/>
            <a:ext cx="3886200" cy="326350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29150" y="1369219"/>
            <a:ext cx="3886200" cy="326350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606A27ED-BF0F-42D1-8D83-AE7E8F17D0D7}" type="datetimeFigureOut">
              <a:rPr lang="nl-BE" smtClean="0"/>
              <a:t>3/05/14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70950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29841" y="273844"/>
            <a:ext cx="7886700" cy="994172"/>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4" name="Tijdelijke aanduiding voor inhoud 3"/>
          <p:cNvSpPr>
            <a:spLocks noGrp="1"/>
          </p:cNvSpPr>
          <p:nvPr>
            <p:ph sz="half" idx="2"/>
          </p:nvPr>
        </p:nvSpPr>
        <p:spPr>
          <a:xfrm>
            <a:off x="629842" y="1878806"/>
            <a:ext cx="3868340" cy="276344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1878806"/>
            <a:ext cx="3887391" cy="276344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606A27ED-BF0F-42D1-8D83-AE7E8F17D0D7}" type="datetimeFigureOut">
              <a:rPr lang="nl-BE" smtClean="0"/>
              <a:t>3/05/14</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17135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606A27ED-BF0F-42D1-8D83-AE7E8F17D0D7}" type="datetimeFigureOut">
              <a:rPr lang="nl-BE" smtClean="0"/>
              <a:t>3/05/14</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89160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06A27ED-BF0F-42D1-8D83-AE7E8F17D0D7}" type="datetimeFigureOut">
              <a:rPr lang="nl-BE" smtClean="0"/>
              <a:t>3/05/14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124030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2400"/>
            </a:lvl1pPr>
          </a:lstStyle>
          <a:p>
            <a:r>
              <a:rPr lang="nl-NL" smtClean="0"/>
              <a:t>Klik om de stijl te bewerken</a:t>
            </a:r>
            <a:endParaRPr lang="nl-BE"/>
          </a:p>
        </p:txBody>
      </p:sp>
      <p:sp>
        <p:nvSpPr>
          <p:cNvPr id="3" name="Tijdelijke aanduiding voor inhoud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06A27ED-BF0F-42D1-8D83-AE7E8F17D0D7}" type="datetimeFigureOut">
              <a:rPr lang="nl-BE" smtClean="0"/>
              <a:t>3/05/14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268273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24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BE"/>
          </a:p>
        </p:txBody>
      </p:sp>
      <p:sp>
        <p:nvSpPr>
          <p:cNvPr id="4" name="Tijdelijke aanduiding voor teks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06A27ED-BF0F-42D1-8D83-AE7E8F17D0D7}" type="datetimeFigureOut">
              <a:rPr lang="nl-BE" smtClean="0"/>
              <a:t>3/05/14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3446046-5165-4E00-A8E0-15F4149428E4}" type="slidenum">
              <a:rPr lang="nl-BE" smtClean="0"/>
              <a:t>‹nr.›</a:t>
            </a:fld>
            <a:endParaRPr lang="nl-BE"/>
          </a:p>
        </p:txBody>
      </p:sp>
    </p:spTree>
    <p:extLst>
      <p:ext uri="{BB962C8B-B14F-4D97-AF65-F5344CB8AC3E}">
        <p14:creationId xmlns:p14="http://schemas.microsoft.com/office/powerpoint/2010/main" val="623890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606A27ED-BF0F-42D1-8D83-AE7E8F17D0D7}" type="datetimeFigureOut">
              <a:rPr lang="nl-BE" smtClean="0"/>
              <a:t>3/05/14</a:t>
            </a:fld>
            <a:endParaRPr lang="nl-BE"/>
          </a:p>
        </p:txBody>
      </p:sp>
      <p:sp>
        <p:nvSpPr>
          <p:cNvPr id="5" name="Tijdelijke aanduiding voor voettekst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33446046-5165-4E00-A8E0-15F4149428E4}" type="slidenum">
              <a:rPr lang="nl-BE" smtClean="0"/>
              <a:t>‹nr.›</a:t>
            </a:fld>
            <a:endParaRPr lang="nl-BE"/>
          </a:p>
        </p:txBody>
      </p:sp>
    </p:spTree>
    <p:extLst>
      <p:ext uri="{BB962C8B-B14F-4D97-AF65-F5344CB8AC3E}">
        <p14:creationId xmlns:p14="http://schemas.microsoft.com/office/powerpoint/2010/main" val="306148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nl-BE"/>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file://localhost/Users/dianeaerts/Dropbox/WISE%20MATERIAAL/POWERPOINTS/voor%20powerpoint-09.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file://localhost/Users/dianeaerts/Dropbox/WISE%20MATERIAAL/POWERPOINTS/voor%20powerpoint-01.png" TargetMode="External"/><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file://localhost/Users/dianeaerts/Dropbox/WISE%20MATERIAAL/POWERPOINTS/voor%20powerpoint-01.png" TargetMode="External"/><Relationship Id="rId5" Type="http://schemas.openxmlformats.org/officeDocument/2006/relationships/image" Target="../media/image4.png"/><Relationship Id="rId6" Type="http://schemas.openxmlformats.org/officeDocument/2006/relationships/image" Target="file://localhost/Users/dianeaerts/Dropbox/WISE%20MATERIAAL/POWERPOINTS/voor%20powerpoint-08.pn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voor powerpoint-09.png" descr="/Users/dianeaerts/Dropbox/WISE MATERIAAL/POWERPOINTS/voor powerpoint-09.png"/>
          <p:cNvPicPr>
            <a:picLocks noChangeAspect="1"/>
          </p:cNvPicPr>
          <p:nvPr/>
        </p:nvPicPr>
        <p:blipFill>
          <a:blip r:embed="rId2" r:link="rId3" cstate="print">
            <a:extLst>
              <a:ext uri="{28A0092B-C50C-407E-A947-70E740481C1C}">
                <a14:useLocalDpi xmlns:a14="http://schemas.microsoft.com/office/drawing/2010/main" val="0"/>
              </a:ext>
            </a:extLst>
          </a:blip>
          <a:stretch>
            <a:fillRect/>
          </a:stretch>
        </p:blipFill>
        <p:spPr>
          <a:xfrm>
            <a:off x="0" y="0"/>
            <a:ext cx="9144000" cy="5142557"/>
          </a:xfrm>
          <a:prstGeom prst="rect">
            <a:avLst/>
          </a:prstGeom>
        </p:spPr>
      </p:pic>
      <p:sp>
        <p:nvSpPr>
          <p:cNvPr id="5" name="Titel 1"/>
          <p:cNvSpPr txBox="1">
            <a:spLocks/>
          </p:cNvSpPr>
          <p:nvPr/>
        </p:nvSpPr>
        <p:spPr>
          <a:xfrm>
            <a:off x="251520" y="1815666"/>
            <a:ext cx="8640960" cy="11025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2800" b="1" dirty="0" smtClean="0">
                <a:solidFill>
                  <a:schemeClr val="bg1"/>
                </a:solidFill>
                <a:latin typeface="Helvetica"/>
                <a:cs typeface="Helvetica"/>
              </a:rPr>
              <a:t>Generaties en hun</a:t>
            </a:r>
            <a:br>
              <a:rPr lang="nl-BE" sz="2800" b="1" dirty="0" smtClean="0">
                <a:solidFill>
                  <a:schemeClr val="bg1"/>
                </a:solidFill>
                <a:latin typeface="Helvetica"/>
                <a:cs typeface="Helvetica"/>
              </a:rPr>
            </a:br>
            <a:r>
              <a:rPr lang="nl-BE" sz="2800" b="1" dirty="0" smtClean="0">
                <a:solidFill>
                  <a:schemeClr val="bg1"/>
                </a:solidFill>
                <a:latin typeface="Helvetica"/>
                <a:cs typeface="Helvetica"/>
              </a:rPr>
              <a:t>formatieve jaren</a:t>
            </a:r>
            <a:endParaRPr lang="nl-NL" sz="2800" b="1" dirty="0">
              <a:solidFill>
                <a:schemeClr val="bg1"/>
              </a:solidFill>
              <a:latin typeface="Helvetica"/>
              <a:cs typeface="Helvetica"/>
            </a:endParaRPr>
          </a:p>
        </p:txBody>
      </p:sp>
    </p:spTree>
    <p:extLst>
      <p:ext uri="{BB962C8B-B14F-4D97-AF65-F5344CB8AC3E}">
        <p14:creationId xmlns:p14="http://schemas.microsoft.com/office/powerpoint/2010/main" val="38882513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voor powerpoint-01.png" descr="/Users/dianeaerts/Dropbox/WISE MATERIAAL/POWERPOINTS/voor powerpoint-01.png"/>
          <p:cNvPicPr>
            <a:picLocks noChangeAspect="1"/>
          </p:cNvPicPr>
          <p:nvPr/>
        </p:nvPicPr>
        <p:blipFill>
          <a:blip r:embed="rId2" r:link="rId3" cstate="print">
            <a:extLst>
              <a:ext uri="{28A0092B-C50C-407E-A947-70E740481C1C}">
                <a14:useLocalDpi xmlns:a14="http://schemas.microsoft.com/office/drawing/2010/main" val="0"/>
              </a:ext>
            </a:extLst>
          </a:blip>
          <a:stretch>
            <a:fillRect/>
          </a:stretch>
        </p:blipFill>
        <p:spPr>
          <a:xfrm>
            <a:off x="0" y="0"/>
            <a:ext cx="9144000" cy="5142557"/>
          </a:xfrm>
          <a:prstGeom prst="rect">
            <a:avLst/>
          </a:prstGeom>
        </p:spPr>
      </p:pic>
      <p:pic>
        <p:nvPicPr>
          <p:cNvPr id="2" name="Afbeelding 1" descr="tv.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5285" y="1064469"/>
            <a:ext cx="5398492" cy="3586541"/>
          </a:xfrm>
          <a:prstGeom prst="rect">
            <a:avLst/>
          </a:prstGeom>
        </p:spPr>
      </p:pic>
      <p:sp>
        <p:nvSpPr>
          <p:cNvPr id="6" name="Afgeronde rechthoek 5"/>
          <p:cNvSpPr/>
          <p:nvPr/>
        </p:nvSpPr>
        <p:spPr>
          <a:xfrm>
            <a:off x="2584849" y="1462470"/>
            <a:ext cx="3174944" cy="2373306"/>
          </a:xfrm>
          <a:prstGeom prst="roundRect">
            <a:avLst>
              <a:gd name="adj" fmla="val 6938"/>
            </a:avLst>
          </a:prstGeom>
          <a:solidFill>
            <a:srgbClr val="FFFFFF"/>
          </a:solidFill>
          <a:ln>
            <a:solidFill>
              <a:srgbClr val="39A09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 name="Titel 3"/>
          <p:cNvSpPr txBox="1">
            <a:spLocks/>
          </p:cNvSpPr>
          <p:nvPr/>
        </p:nvSpPr>
        <p:spPr>
          <a:xfrm>
            <a:off x="179512" y="287437"/>
            <a:ext cx="8964488" cy="84415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l-BE" altLang="nl-BE" sz="2400" dirty="0" smtClean="0">
                <a:solidFill>
                  <a:srgbClr val="39A096"/>
                </a:solidFill>
                <a:latin typeface="Helvetica Light"/>
                <a:cs typeface="Helvetica Light"/>
              </a:rPr>
              <a:t>Tussen je 15</a:t>
            </a:r>
            <a:r>
              <a:rPr lang="nl-BE" altLang="nl-BE" sz="2400" baseline="30000" dirty="0" smtClean="0">
                <a:solidFill>
                  <a:srgbClr val="39A096"/>
                </a:solidFill>
                <a:latin typeface="Helvetica Light"/>
                <a:cs typeface="Helvetica Light"/>
              </a:rPr>
              <a:t>e</a:t>
            </a:r>
            <a:r>
              <a:rPr lang="nl-BE" altLang="nl-BE" sz="2400" dirty="0" smtClean="0">
                <a:solidFill>
                  <a:srgbClr val="39A096"/>
                </a:solidFill>
                <a:latin typeface="Helvetica Light"/>
                <a:cs typeface="Helvetica Light"/>
              </a:rPr>
              <a:t> </a:t>
            </a:r>
            <a:r>
              <a:rPr lang="nl-BE" altLang="nl-BE" sz="2400" dirty="0">
                <a:solidFill>
                  <a:srgbClr val="39A096"/>
                </a:solidFill>
                <a:latin typeface="Helvetica Light"/>
                <a:cs typeface="Helvetica Light"/>
              </a:rPr>
              <a:t>en </a:t>
            </a:r>
            <a:r>
              <a:rPr lang="nl-BE" altLang="nl-BE" sz="2400" dirty="0" smtClean="0">
                <a:solidFill>
                  <a:srgbClr val="39A096"/>
                </a:solidFill>
                <a:latin typeface="Helvetica Light"/>
                <a:cs typeface="Helvetica Light"/>
              </a:rPr>
              <a:t>25</a:t>
            </a:r>
            <a:r>
              <a:rPr lang="nl-BE" altLang="nl-BE" sz="2400" baseline="30000" dirty="0" smtClean="0">
                <a:solidFill>
                  <a:srgbClr val="39A096"/>
                </a:solidFill>
                <a:latin typeface="Helvetica Light"/>
                <a:cs typeface="Helvetica Light"/>
              </a:rPr>
              <a:t>e</a:t>
            </a:r>
            <a:endParaRPr lang="nl-BE" altLang="nl-BE" sz="2400" dirty="0" smtClean="0">
              <a:solidFill>
                <a:srgbClr val="39A096"/>
              </a:solidFill>
              <a:latin typeface="Helvetica Light"/>
              <a:cs typeface="Helvetica Light"/>
            </a:endParaRPr>
          </a:p>
        </p:txBody>
      </p:sp>
      <p:sp>
        <p:nvSpPr>
          <p:cNvPr id="3" name="Tijdelijke aanduiding voor inhoud 2"/>
          <p:cNvSpPr>
            <a:spLocks noGrp="1"/>
          </p:cNvSpPr>
          <p:nvPr>
            <p:ph idx="1"/>
          </p:nvPr>
        </p:nvSpPr>
        <p:spPr>
          <a:xfrm>
            <a:off x="2591262" y="1475298"/>
            <a:ext cx="3162117" cy="3074424"/>
          </a:xfrm>
        </p:spPr>
        <p:txBody>
          <a:bodyPr>
            <a:normAutofit/>
          </a:bodyPr>
          <a:lstStyle/>
          <a:p>
            <a:pPr>
              <a:lnSpc>
                <a:spcPts val="2040"/>
              </a:lnSpc>
              <a:buClr>
                <a:srgbClr val="39A096"/>
              </a:buClr>
            </a:pPr>
            <a:r>
              <a:rPr lang="nl-BE" sz="1700" dirty="0">
                <a:solidFill>
                  <a:srgbClr val="5A463C"/>
                </a:solidFill>
                <a:latin typeface="Gill Sans MT Condensed" panose="020B0506020104020203" pitchFamily="34" charset="0"/>
              </a:rPr>
              <a:t>Welke tv-programma’s bekeek je?</a:t>
            </a:r>
          </a:p>
          <a:p>
            <a:pPr>
              <a:lnSpc>
                <a:spcPts val="2040"/>
              </a:lnSpc>
              <a:buClr>
                <a:srgbClr val="39A096"/>
              </a:buClr>
            </a:pPr>
            <a:r>
              <a:rPr lang="nl-BE" sz="1700" dirty="0">
                <a:solidFill>
                  <a:srgbClr val="5A463C"/>
                </a:solidFill>
                <a:latin typeface="Gill Sans MT Condensed" panose="020B0506020104020203" pitchFamily="34" charset="0"/>
              </a:rPr>
              <a:t>Wat was je favoriete muziek, band?</a:t>
            </a:r>
          </a:p>
          <a:p>
            <a:pPr>
              <a:lnSpc>
                <a:spcPts val="2040"/>
              </a:lnSpc>
              <a:buClr>
                <a:srgbClr val="39A096"/>
              </a:buClr>
            </a:pPr>
            <a:r>
              <a:rPr lang="nl-BE" sz="1700" dirty="0">
                <a:solidFill>
                  <a:srgbClr val="5A463C"/>
                </a:solidFill>
                <a:latin typeface="Gill Sans MT Condensed" panose="020B0506020104020203" pitchFamily="34" charset="0"/>
              </a:rPr>
              <a:t>Vertel verder over de tijdsgeest: gebeurtenissen, cultuur, opvoeding, school, hobby's, uitgaan, werk?</a:t>
            </a:r>
          </a:p>
          <a:p>
            <a:pPr>
              <a:lnSpc>
                <a:spcPct val="150000"/>
              </a:lnSpc>
              <a:buClr>
                <a:srgbClr val="A1C038"/>
              </a:buClr>
            </a:pPr>
            <a:endParaRPr lang="nl-BE" dirty="0">
              <a:solidFill>
                <a:srgbClr val="39A096"/>
              </a:solidFill>
            </a:endParaRPr>
          </a:p>
        </p:txBody>
      </p:sp>
    </p:spTree>
    <p:extLst>
      <p:ext uri="{BB962C8B-B14F-4D97-AF65-F5344CB8AC3E}">
        <p14:creationId xmlns:p14="http://schemas.microsoft.com/office/powerpoint/2010/main" val="17787932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voor powerpoint-01.png" descr="/Users/dianeaerts/Dropbox/WISE MATERIAAL/POWERPOINTS/voor powerpoint-01.png"/>
          <p:cNvPicPr>
            <a:picLocks noChangeAspect="1"/>
          </p:cNvPicPr>
          <p:nvPr/>
        </p:nvPicPr>
        <p:blipFill>
          <a:blip r:embed="rId3" r:link="rId4" cstate="print">
            <a:extLst>
              <a:ext uri="{28A0092B-C50C-407E-A947-70E740481C1C}">
                <a14:useLocalDpi xmlns:a14="http://schemas.microsoft.com/office/drawing/2010/main" val="0"/>
              </a:ext>
            </a:extLst>
          </a:blip>
          <a:stretch>
            <a:fillRect/>
          </a:stretch>
        </p:blipFill>
        <p:spPr>
          <a:xfrm>
            <a:off x="0" y="0"/>
            <a:ext cx="9144000" cy="5142557"/>
          </a:xfrm>
          <a:prstGeom prst="rect">
            <a:avLst/>
          </a:prstGeom>
        </p:spPr>
      </p:pic>
      <p:sp>
        <p:nvSpPr>
          <p:cNvPr id="7" name="Titel 3"/>
          <p:cNvSpPr>
            <a:spLocks noGrp="1"/>
          </p:cNvSpPr>
          <p:nvPr>
            <p:ph type="title"/>
          </p:nvPr>
        </p:nvSpPr>
        <p:spPr>
          <a:xfrm>
            <a:off x="179388" y="339502"/>
            <a:ext cx="8805787" cy="844153"/>
          </a:xfrm>
        </p:spPr>
        <p:txBody>
          <a:bodyPr>
            <a:normAutofit/>
          </a:bodyPr>
          <a:lstStyle/>
          <a:p>
            <a:pPr algn="l"/>
            <a:r>
              <a:rPr lang="nl-BE" altLang="nl-BE" sz="2400" dirty="0" smtClean="0">
                <a:solidFill>
                  <a:srgbClr val="5A463C"/>
                </a:solidFill>
                <a:latin typeface="Helvetica Light"/>
                <a:cs typeface="Helvetica Light"/>
              </a:rPr>
              <a:t>We onderscheiden 4 generaties </a:t>
            </a:r>
            <a:r>
              <a:rPr lang="nl-NL" sz="1300" dirty="0" smtClean="0">
                <a:solidFill>
                  <a:srgbClr val="5A463C"/>
                </a:solidFill>
                <a:latin typeface="Helvetica Light"/>
                <a:cs typeface="Helvetica Light"/>
              </a:rPr>
              <a:t>(volgens </a:t>
            </a:r>
            <a:r>
              <a:rPr lang="nl-NL" sz="1300" dirty="0">
                <a:solidFill>
                  <a:srgbClr val="5A463C"/>
                </a:solidFill>
                <a:latin typeface="Helvetica Light"/>
                <a:cs typeface="Helvetica Light"/>
              </a:rPr>
              <a:t>de Nederlandse </a:t>
            </a:r>
            <a:r>
              <a:rPr lang="nl-NL" sz="1300" dirty="0" smtClean="0">
                <a:solidFill>
                  <a:srgbClr val="5A463C"/>
                </a:solidFill>
                <a:latin typeface="Helvetica Light"/>
                <a:cs typeface="Helvetica Light"/>
              </a:rPr>
              <a:t>indeling)</a:t>
            </a:r>
            <a:r>
              <a:rPr lang="nl-NL" sz="1300" dirty="0">
                <a:solidFill>
                  <a:srgbClr val="5A463C"/>
                </a:solidFill>
                <a:latin typeface="Proxima Nova Light"/>
              </a:rPr>
              <a:t/>
            </a:r>
            <a:br>
              <a:rPr lang="nl-NL" sz="1300" dirty="0">
                <a:solidFill>
                  <a:srgbClr val="5A463C"/>
                </a:solidFill>
                <a:latin typeface="Proxima Nova Light"/>
              </a:rPr>
            </a:br>
            <a:endParaRPr lang="nl-BE" altLang="nl-BE" sz="1300" dirty="0" smtClean="0">
              <a:solidFill>
                <a:srgbClr val="5A463C"/>
              </a:solidFill>
              <a:latin typeface="Proxima Nova Light"/>
            </a:endParaRPr>
          </a:p>
        </p:txBody>
      </p:sp>
      <p:pic>
        <p:nvPicPr>
          <p:cNvPr id="8" name="voor powerpoint-08.png" descr="/Users/dianeaerts/Dropbox/WISE MATERIAAL/POWERPOINTS/voor powerpoint-08.png"/>
          <p:cNvPicPr>
            <a:picLocks noChangeAspect="1"/>
          </p:cNvPicPr>
          <p:nvPr/>
        </p:nvPicPr>
        <p:blipFill>
          <a:blip r:embed="rId5" r:link="rId6" cstate="print">
            <a:extLst>
              <a:ext uri="{28A0092B-C50C-407E-A947-70E740481C1C}">
                <a14:useLocalDpi xmlns:a14="http://schemas.microsoft.com/office/drawing/2010/main" val="0"/>
              </a:ext>
            </a:extLst>
          </a:blip>
          <a:stretch>
            <a:fillRect/>
          </a:stretch>
        </p:blipFill>
        <p:spPr>
          <a:xfrm>
            <a:off x="1331640" y="915566"/>
            <a:ext cx="6480720" cy="3571039"/>
          </a:xfrm>
          <a:prstGeom prst="rect">
            <a:avLst/>
          </a:prstGeom>
        </p:spPr>
      </p:pic>
    </p:spTree>
    <p:extLst>
      <p:ext uri="{BB962C8B-B14F-4D97-AF65-F5344CB8AC3E}">
        <p14:creationId xmlns:p14="http://schemas.microsoft.com/office/powerpoint/2010/main" val="39163120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90FE87EB5E244E9FDFDD6CC920D5EB" ma:contentTypeVersion="0" ma:contentTypeDescription="Een nieuw document maken." ma:contentTypeScope="" ma:versionID="e7efe2e3093a5156b69e461003323539">
  <xsd:schema xmlns:xsd="http://www.w3.org/2001/XMLSchema" xmlns:xs="http://www.w3.org/2001/XMLSchema" xmlns:p="http://schemas.microsoft.com/office/2006/metadata/properties" xmlns:ns2="bd27666e-c8d0-4551-a74e-f99cd1734c47" targetNamespace="http://schemas.microsoft.com/office/2006/metadata/properties" ma:root="true" ma:fieldsID="823484e5bdd3fc338af9dc9093dc68a1" ns2:_="">
    <xsd:import namespace="bd27666e-c8d0-4551-a74e-f99cd1734c4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27666e-c8d0-4551-a74e-f99cd1734c47"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d27666e-c8d0-4551-a74e-f99cd1734c47">FMWDOC-207-885</_dlc_DocId>
    <_dlc_DocIdUrl xmlns="bd27666e-c8d0-4551-a74e-f99cd1734c47">
      <Url>http://soagmoss001.hogent.be/sites/fmw/onderzoek/wise/_layouts/DocIdRedir.aspx?ID=FMWDOC-207-885</Url>
      <Description>FMWDOC-207-885</Description>
    </_dlc_DocIdUrl>
  </documentManagement>
</p:properties>
</file>

<file path=customXml/itemProps1.xml><?xml version="1.0" encoding="utf-8"?>
<ds:datastoreItem xmlns:ds="http://schemas.openxmlformats.org/officeDocument/2006/customXml" ds:itemID="{2D1B9824-BDE3-48CB-A815-B5E00B3FCD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27666e-c8d0-4551-a74e-f99cd1734c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2D970C-CD8A-4E98-96C1-769667C7E00E}">
  <ds:schemaRefs>
    <ds:schemaRef ds:uri="http://schemas.microsoft.com/sharepoint/events"/>
  </ds:schemaRefs>
</ds:datastoreItem>
</file>

<file path=customXml/itemProps3.xml><?xml version="1.0" encoding="utf-8"?>
<ds:datastoreItem xmlns:ds="http://schemas.openxmlformats.org/officeDocument/2006/customXml" ds:itemID="{B299CE2E-BF90-4DD2-8CBF-B29793EB72A2}">
  <ds:schemaRefs>
    <ds:schemaRef ds:uri="http://schemas.microsoft.com/sharepoint/v3/contenttype/forms"/>
  </ds:schemaRefs>
</ds:datastoreItem>
</file>

<file path=customXml/itemProps4.xml><?xml version="1.0" encoding="utf-8"?>
<ds:datastoreItem xmlns:ds="http://schemas.openxmlformats.org/officeDocument/2006/customXml" ds:itemID="{3D65970D-7AC1-46C5-8E6D-AA60398884E5}">
  <ds:schemaRefs>
    <ds:schemaRef ds:uri="http://schemas.microsoft.com/office/2006/metadata/properties"/>
    <ds:schemaRef ds:uri="http://schemas.microsoft.com/office/infopath/2007/PartnerControls"/>
    <ds:schemaRef ds:uri="bd27666e-c8d0-4551-a74e-f99cd1734c47"/>
  </ds:schemaRefs>
</ds:datastoreItem>
</file>

<file path=docProps/app.xml><?xml version="1.0" encoding="utf-8"?>
<Properties xmlns="http://schemas.openxmlformats.org/officeDocument/2006/extended-properties" xmlns:vt="http://schemas.openxmlformats.org/officeDocument/2006/docPropsVTypes">
  <TotalTime>16</TotalTime>
  <Words>288</Words>
  <Application>Microsoft Macintosh PowerPoint</Application>
  <PresentationFormat>Diavoorstelling (16:9)</PresentationFormat>
  <Paragraphs>21</Paragraphs>
  <Slides>3</Slides>
  <Notes>1</Notes>
  <HiddenSlides>0</HiddenSlides>
  <MMClips>0</MMClips>
  <ScaleCrop>false</ScaleCrop>
  <HeadingPairs>
    <vt:vector size="4" baseType="variant">
      <vt:variant>
        <vt:lpstr>Thema</vt:lpstr>
      </vt:variant>
      <vt:variant>
        <vt:i4>1</vt:i4>
      </vt:variant>
      <vt:variant>
        <vt:lpstr>Diatitels</vt:lpstr>
      </vt:variant>
      <vt:variant>
        <vt:i4>3</vt:i4>
      </vt:variant>
    </vt:vector>
  </HeadingPairs>
  <TitlesOfParts>
    <vt:vector size="4" baseType="lpstr">
      <vt:lpstr>Kantoorthema</vt:lpstr>
      <vt:lpstr>PowerPoint-presentatie</vt:lpstr>
      <vt:lpstr>PowerPoint-presentatie</vt:lpstr>
      <vt:lpstr>We onderscheiden 4 generaties (volgens de Nederlandse indeling)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Generaties en hun formatieve jaren</dc:title>
  <dc:creator>Steven Brandt</dc:creator>
  <cp:lastModifiedBy>Gebruiker van Microsoft Office</cp:lastModifiedBy>
  <cp:revision>3</cp:revision>
  <dcterms:created xsi:type="dcterms:W3CDTF">2014-03-31T07:31:03Z</dcterms:created>
  <dcterms:modified xsi:type="dcterms:W3CDTF">2014-05-03T10:15:59Z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0x010100FB90FE87EB5E244E9FDFDD6CC920D5EB</vt:lpwstr>
  </property>
  <property fmtid="{D5CDD505-2E9C-101B-9397-08002B2CF9AE}" pid="3" name="_dlc_DocIdItemGuid">
    <vt:lpwstr>8017772e-8f12-4b84-9b53-339a3edbd234</vt:lpwstr>
  </property>
</Properties>
</file>