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9" r:id="rId4"/>
    <p:sldId id="266" r:id="rId5"/>
    <p:sldId id="262" r:id="rId6"/>
    <p:sldId id="267" r:id="rId7"/>
    <p:sldId id="265" r:id="rId8"/>
    <p:sldId id="263" r:id="rId9"/>
    <p:sldId id="264" r:id="rId10"/>
    <p:sldId id="270" r:id="rId11"/>
    <p:sldId id="271" r:id="rId12"/>
    <p:sldId id="272" r:id="rId13"/>
    <p:sldId id="273" r:id="rId14"/>
    <p:sldId id="274" r:id="rId15"/>
    <p:sldId id="276" r:id="rId16"/>
    <p:sldId id="268" r:id="rId17"/>
    <p:sldId id="275" r:id="rId18"/>
  </p:sldIdLst>
  <p:sldSz cx="9144000" cy="5143500" type="screen16x9"/>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463C"/>
    <a:srgbClr val="39A096"/>
    <a:srgbClr val="A1C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043" autoAdjust="0"/>
  </p:normalViewPr>
  <p:slideViewPr>
    <p:cSldViewPr>
      <p:cViewPr varScale="1">
        <p:scale>
          <a:sx n="130" d="100"/>
          <a:sy n="130" d="100"/>
        </p:scale>
        <p:origin x="-3368" y="-104"/>
      </p:cViewPr>
      <p:guideLst>
        <p:guide orient="horz" pos="1620"/>
        <p:guide pos="120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nl-BE"/>
          </a:p>
        </p:txBody>
      </p:sp>
      <p:sp>
        <p:nvSpPr>
          <p:cNvPr id="3" name="Tijdelijke aanduiding voor datum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7D410D37-2F96-4DD1-A187-E2E76D25E231}" type="datetimeFigureOut">
              <a:rPr lang="nl-BE" smtClean="0"/>
              <a:t>2/05/14</a:t>
            </a:fld>
            <a:endParaRPr lang="nl-BE"/>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nl-BE"/>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5B383A0B-E9E9-445F-A253-B97CF9560638}" type="slidenum">
              <a:rPr lang="nl-BE" smtClean="0"/>
              <a:t>‹nr.›</a:t>
            </a:fld>
            <a:endParaRPr lang="nl-BE"/>
          </a:p>
        </p:txBody>
      </p:sp>
    </p:spTree>
    <p:extLst>
      <p:ext uri="{BB962C8B-B14F-4D97-AF65-F5344CB8AC3E}">
        <p14:creationId xmlns:p14="http://schemas.microsoft.com/office/powerpoint/2010/main" val="1039661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pPr defTabSz="955613">
              <a:defRPr/>
            </a:pPr>
            <a:r>
              <a:rPr lang="nl-BE" sz="1300" dirty="0"/>
              <a:t>Via de media worden heel wat beelden en verhalen verspreid de te maken hebben met generaties en generatieverschillen.</a:t>
            </a:r>
          </a:p>
          <a:p>
            <a:pPr defTabSz="955613">
              <a:defRPr/>
            </a:pPr>
            <a:r>
              <a:rPr lang="nl-BE" sz="1300" dirty="0"/>
              <a:t>De indeling die men daarbij gebruikt is vaak erg uiteenlopend.</a:t>
            </a:r>
          </a:p>
          <a:p>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3</a:t>
            </a:fld>
            <a:endParaRPr lang="nl-BE"/>
          </a:p>
        </p:txBody>
      </p:sp>
    </p:spTree>
    <p:extLst>
      <p:ext uri="{BB962C8B-B14F-4D97-AF65-F5344CB8AC3E}">
        <p14:creationId xmlns:p14="http://schemas.microsoft.com/office/powerpoint/2010/main" val="38122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b="1" u="sng" dirty="0" smtClean="0"/>
              <a:t>Generatie</a:t>
            </a:r>
            <a:r>
              <a:rPr lang="nl-BE" b="1" u="sng" baseline="0" dirty="0" smtClean="0"/>
              <a:t> X</a:t>
            </a:r>
            <a:r>
              <a:rPr lang="nl-BE" b="1" u="sng" dirty="0" smtClean="0"/>
              <a:t> (°1955-1970) – Ideaaltypische kenmerken</a:t>
            </a:r>
          </a:p>
          <a:p>
            <a:endParaRPr lang="nl-BE" dirty="0" smtClean="0"/>
          </a:p>
          <a:p>
            <a:r>
              <a:rPr lang="nl-BE" dirty="0" smtClean="0"/>
              <a:t>(leeftijd in 2014:</a:t>
            </a:r>
            <a:r>
              <a:rPr lang="nl-BE" baseline="0" dirty="0" smtClean="0"/>
              <a:t> 44 tot 59 jaar)</a:t>
            </a:r>
            <a:endParaRPr lang="nl-BE" dirty="0" smtClean="0"/>
          </a:p>
          <a:p>
            <a:endParaRPr lang="nl-BE" dirty="0" smtClean="0"/>
          </a:p>
          <a:p>
            <a:pPr marL="179178" indent="-179178">
              <a:buFont typeface="Arial" panose="020B0604020202020204" pitchFamily="34" charset="0"/>
              <a:buChar char="•"/>
            </a:pPr>
            <a:r>
              <a:rPr lang="nl-BE" dirty="0" smtClean="0"/>
              <a:t>De eerste generatie die volop kon profiteren van de democratisering van het hoger onderwijs</a:t>
            </a:r>
          </a:p>
          <a:p>
            <a:pPr marL="179178" indent="-179178">
              <a:buFont typeface="Arial" panose="020B0604020202020204" pitchFamily="34" charset="0"/>
              <a:buChar char="•"/>
            </a:pPr>
            <a:r>
              <a:rPr lang="nl-BE" dirty="0" smtClean="0"/>
              <a:t>De</a:t>
            </a:r>
            <a:r>
              <a:rPr lang="nl-BE" baseline="0" dirty="0" smtClean="0"/>
              <a:t> eerste generatie vrouwen die massaal op de arbeidsmarkt kwam (in een crisismoment) – ontstaan van het tweeverdienersgezin als norm</a:t>
            </a:r>
          </a:p>
          <a:p>
            <a:pPr marL="179178" indent="-179178">
              <a:buFont typeface="Arial" panose="020B0604020202020204" pitchFamily="34" charset="0"/>
              <a:buChar char="•"/>
            </a:pPr>
            <a:r>
              <a:rPr lang="nl-BE" baseline="0" dirty="0" smtClean="0"/>
              <a:t>Ze zijn een verbindende generatie. Ze zoeken verbinding tussen mensen in team, organisaties, families,… Gericht op anderen, kunnen goed luisteren en gewoon tussen de mensen staan</a:t>
            </a:r>
          </a:p>
          <a:p>
            <a:pPr marL="179178" indent="-179178">
              <a:buFont typeface="Arial" panose="020B0604020202020204" pitchFamily="34" charset="0"/>
              <a:buChar char="•"/>
            </a:pPr>
            <a:r>
              <a:rPr lang="nl-BE" baseline="0" dirty="0" smtClean="0"/>
              <a:t>Hebben ook voor diversiteit: benutten constructief verschillen, ruimte voor meerdere visies en weten daar toegevoegde waarde uit te halen</a:t>
            </a:r>
          </a:p>
          <a:p>
            <a:pPr marL="179178" indent="-179178">
              <a:buFont typeface="Arial" panose="020B0604020202020204" pitchFamily="34" charset="0"/>
              <a:buChar char="•"/>
            </a:pPr>
            <a:r>
              <a:rPr lang="nl-BE" baseline="0" dirty="0" smtClean="0"/>
              <a:t>Ze zijn een balanszoekende generatie (balans tussen zelf en collectief, arbeid en gezin,…)</a:t>
            </a:r>
          </a:p>
          <a:p>
            <a:pPr marL="179178" indent="-179178">
              <a:buFont typeface="Arial" panose="020B0604020202020204" pitchFamily="34" charset="0"/>
              <a:buChar char="•"/>
            </a:pPr>
            <a:r>
              <a:rPr lang="nl-BE" baseline="0" dirty="0" smtClean="0"/>
              <a:t>Ze komen vaak wat bescheiden over en vinden het niet makkelijk om hiërarchisch leiding te nemen. Leiders zijn vaak onzichtbaar</a:t>
            </a:r>
          </a:p>
          <a:p>
            <a:pPr marL="179178" indent="-179178">
              <a:buFont typeface="Arial" panose="020B0604020202020204" pitchFamily="34" charset="0"/>
              <a:buChar char="•"/>
            </a:pPr>
            <a:r>
              <a:rPr lang="nl-BE" baseline="0" dirty="0" smtClean="0"/>
              <a:t>Zijn prototypes van de coachende leider</a:t>
            </a:r>
          </a:p>
          <a:p>
            <a:pPr marL="179178" indent="-179178">
              <a:buFont typeface="Arial" panose="020B0604020202020204" pitchFamily="34" charset="0"/>
              <a:buChar char="•"/>
            </a:pPr>
            <a:r>
              <a:rPr lang="nl-BE" baseline="0" dirty="0" smtClean="0"/>
              <a:t>Ze vinden het niet makkelijk om rechtstreeks confrontaties aan te gaan: conflict vermijdende houding en wandelgangbesluiten</a:t>
            </a:r>
          </a:p>
          <a:p>
            <a:pPr marL="179178" indent="-179178">
              <a:buFont typeface="Arial" panose="020B0604020202020204" pitchFamily="34" charset="0"/>
              <a:buChar char="•"/>
            </a:pPr>
            <a:r>
              <a:rPr lang="nl-BE" baseline="0" dirty="0" smtClean="0"/>
              <a:t>Zoeken emotionele verbinding met elkaar en in het samenwerken</a:t>
            </a:r>
          </a:p>
          <a:p>
            <a:endParaRPr lang="nl-BE" baseline="0" dirty="0" smtClean="0"/>
          </a:p>
          <a:p>
            <a:endParaRPr lang="nl-BE" baseline="0" dirty="0" smtClean="0"/>
          </a:p>
          <a:p>
            <a:r>
              <a:rPr lang="nl-BE" baseline="0" dirty="0" smtClean="0"/>
              <a:t>bronnen: </a:t>
            </a:r>
          </a:p>
          <a:p>
            <a:pPr marL="171450" indent="-171450">
              <a:buFont typeface="Arial" panose="020B0604020202020204" pitchFamily="34" charset="0"/>
              <a:buChar char="•"/>
            </a:pPr>
            <a:r>
              <a:rPr lang="nl-BE" baseline="0" dirty="0" smtClean="0"/>
              <a:t>Miet Timmers, www.generatielink.be</a:t>
            </a:r>
          </a:p>
          <a:p>
            <a:pPr marL="171450" indent="-171450">
              <a:buFont typeface="Arial" panose="020B0604020202020204" pitchFamily="34" charset="0"/>
              <a:buChar char="•"/>
            </a:pPr>
            <a:r>
              <a:rPr lang="nl-BE" baseline="0" dirty="0" smtClean="0"/>
              <a:t>Aart Bontekoning (2010) – Het generatieraadsel</a:t>
            </a:r>
          </a:p>
          <a:p>
            <a:pPr marL="171450" indent="-171450">
              <a:buFont typeface="Arial" panose="020B0604020202020204" pitchFamily="34" charset="0"/>
              <a:buChar char="•"/>
            </a:pPr>
            <a:r>
              <a:rPr lang="nl-BE" baseline="0" dirty="0" smtClean="0"/>
              <a:t>Aart Bontekoning (2012) – Generaties! Werk in uitvoering</a:t>
            </a:r>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12</a:t>
            </a:fld>
            <a:endParaRPr lang="nl-BE"/>
          </a:p>
        </p:txBody>
      </p:sp>
    </p:spTree>
    <p:extLst>
      <p:ext uri="{BB962C8B-B14F-4D97-AF65-F5344CB8AC3E}">
        <p14:creationId xmlns:p14="http://schemas.microsoft.com/office/powerpoint/2010/main" val="3691420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b="1" u="sng" dirty="0" smtClean="0"/>
              <a:t>Pragmatische generatie (°1970-1985) – Ideaaltypische kenmerken</a:t>
            </a:r>
          </a:p>
          <a:p>
            <a:endParaRPr lang="nl-BE" dirty="0" smtClean="0"/>
          </a:p>
          <a:p>
            <a:r>
              <a:rPr lang="nl-BE" dirty="0" smtClean="0"/>
              <a:t>(leeftijd in 2014: 29</a:t>
            </a:r>
            <a:r>
              <a:rPr lang="nl-BE" baseline="0" dirty="0" smtClean="0"/>
              <a:t> tot 44 jaar)</a:t>
            </a:r>
            <a:endParaRPr lang="nl-BE" dirty="0" smtClean="0"/>
          </a:p>
          <a:p>
            <a:endParaRPr lang="nl-BE" dirty="0" smtClean="0"/>
          </a:p>
          <a:p>
            <a:pPr marL="179178" indent="-179178">
              <a:buFont typeface="Arial" panose="020B0604020202020204" pitchFamily="34" charset="0"/>
              <a:buChar char="•"/>
            </a:pPr>
            <a:r>
              <a:rPr lang="nl-BE" dirty="0" smtClean="0"/>
              <a:t>Ze</a:t>
            </a:r>
            <a:r>
              <a:rPr lang="nl-BE" baseline="0" dirty="0" smtClean="0"/>
              <a:t> kregen als kind alle kansen, maar moesten ook (leren) kiezen</a:t>
            </a:r>
          </a:p>
          <a:p>
            <a:pPr marL="179178" indent="-179178">
              <a:buFont typeface="Arial" panose="020B0604020202020204" pitchFamily="34" charset="0"/>
              <a:buChar char="•"/>
            </a:pPr>
            <a:r>
              <a:rPr lang="nl-BE" baseline="0" dirty="0" smtClean="0"/>
              <a:t>Eerste generatie studenten die ‘internationaal ging’</a:t>
            </a:r>
          </a:p>
          <a:p>
            <a:pPr marL="179178" indent="-179178">
              <a:buFont typeface="Arial" panose="020B0604020202020204" pitchFamily="34" charset="0"/>
              <a:buChar char="•"/>
            </a:pPr>
            <a:r>
              <a:rPr lang="nl-BE" baseline="0" dirty="0" smtClean="0"/>
              <a:t>Ze worden ook wel eens de ‘Me-</a:t>
            </a:r>
            <a:r>
              <a:rPr lang="nl-BE" baseline="0" dirty="0" err="1" smtClean="0"/>
              <a:t>generation</a:t>
            </a:r>
            <a:r>
              <a:rPr lang="nl-BE" baseline="0" dirty="0" smtClean="0"/>
              <a:t>’ genoemd</a:t>
            </a:r>
          </a:p>
          <a:p>
            <a:pPr marL="179178" indent="-179178">
              <a:buFont typeface="Arial" panose="020B0604020202020204" pitchFamily="34" charset="0"/>
              <a:buChar char="•"/>
            </a:pPr>
            <a:r>
              <a:rPr lang="nl-BE" baseline="0" dirty="0" smtClean="0"/>
              <a:t>Zelfontplooiing vinden ze belangrijk: wat ze doen moet zo goed mogelijk aansluiten bij wie ze zijn; Indien niet, haken ze makkelijk af (</a:t>
            </a:r>
            <a:r>
              <a:rPr lang="nl-BE" baseline="0" dirty="0" err="1" smtClean="0"/>
              <a:t>jobhopping</a:t>
            </a:r>
            <a:r>
              <a:rPr lang="nl-BE" baseline="0" dirty="0" smtClean="0"/>
              <a:t>)</a:t>
            </a:r>
          </a:p>
          <a:p>
            <a:pPr marL="179178" indent="-179178">
              <a:buFont typeface="Arial" panose="020B0604020202020204" pitchFamily="34" charset="0"/>
              <a:buChar char="•"/>
            </a:pPr>
            <a:r>
              <a:rPr lang="nl-BE" baseline="0" dirty="0" smtClean="0"/>
              <a:t>Ze zijn gericht op continue verandering en zijn vaak de motor van verandering</a:t>
            </a:r>
          </a:p>
          <a:p>
            <a:pPr marL="179178" indent="-179178">
              <a:buFont typeface="Arial" panose="020B0604020202020204" pitchFamily="34" charset="0"/>
              <a:buChar char="•"/>
            </a:pPr>
            <a:r>
              <a:rPr lang="nl-BE" baseline="0" dirty="0" smtClean="0"/>
              <a:t>Ze brengen computer, internet, snelle communicatie en besluitvormingsprocessen op de werkvloer</a:t>
            </a:r>
          </a:p>
          <a:p>
            <a:pPr marL="179178" indent="-179178">
              <a:buFont typeface="Arial" panose="020B0604020202020204" pitchFamily="34" charset="0"/>
              <a:buChar char="•"/>
            </a:pPr>
            <a:r>
              <a:rPr lang="nl-BE" baseline="0" dirty="0" smtClean="0"/>
              <a:t>Steken de “X-</a:t>
            </a:r>
            <a:r>
              <a:rPr lang="nl-BE" baseline="0" dirty="0" err="1" smtClean="0"/>
              <a:t>ers</a:t>
            </a:r>
            <a:r>
              <a:rPr lang="nl-BE" baseline="0" dirty="0" smtClean="0"/>
              <a:t>” soms voorbij op hiërarchisch vlak</a:t>
            </a:r>
          </a:p>
          <a:p>
            <a:pPr marL="179178" indent="-179178">
              <a:buFont typeface="Arial" panose="020B0604020202020204" pitchFamily="34" charset="0"/>
              <a:buChar char="•"/>
            </a:pPr>
            <a:r>
              <a:rPr lang="nl-BE" baseline="0" dirty="0" smtClean="0"/>
              <a:t>Ze zijn analytisch zeer sterk</a:t>
            </a:r>
          </a:p>
          <a:p>
            <a:pPr marL="179178" indent="-179178">
              <a:buFont typeface="Arial" panose="020B0604020202020204" pitchFamily="34" charset="0"/>
              <a:buChar char="•"/>
            </a:pPr>
            <a:r>
              <a:rPr lang="nl-BE" baseline="0" dirty="0" smtClean="0"/>
              <a:t>Sterk in het interactief communiceren en netwerken, kunnen zo besluitvormingsprocessen behoorlijk versnellen</a:t>
            </a:r>
          </a:p>
          <a:p>
            <a:pPr marL="179178" indent="-179178">
              <a:buFont typeface="Arial" panose="020B0604020202020204" pitchFamily="34" charset="0"/>
              <a:buChar char="•"/>
            </a:pPr>
            <a:r>
              <a:rPr lang="nl-BE" baseline="0" dirty="0" smtClean="0"/>
              <a:t>Ze leren continu, liefst al uitvoerend</a:t>
            </a:r>
          </a:p>
          <a:p>
            <a:pPr marL="179178" indent="-179178">
              <a:buFont typeface="Arial" panose="020B0604020202020204" pitchFamily="34" charset="0"/>
              <a:buChar char="•"/>
            </a:pPr>
            <a:r>
              <a:rPr lang="nl-BE" baseline="0" dirty="0" smtClean="0"/>
              <a:t>Streven naar rechtstreekse feedback en direct verbeteren</a:t>
            </a:r>
          </a:p>
          <a:p>
            <a:pPr marL="179178" marR="0" indent="-1791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err="1" smtClean="0"/>
              <a:t>Aanpassers</a:t>
            </a:r>
            <a:r>
              <a:rPr lang="nl-BE" dirty="0" smtClean="0"/>
              <a:t>: haken snel af bij tegenwind, gaan confrontatie uit de weg</a:t>
            </a:r>
          </a:p>
          <a:p>
            <a:pPr marL="179178" marR="0" indent="-1791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smtClean="0"/>
              <a:t>Weinig geduld: willen</a:t>
            </a:r>
            <a:r>
              <a:rPr lang="nl-BE" baseline="0" dirty="0" smtClean="0"/>
              <a:t> snel resultaat, haken anders af</a:t>
            </a:r>
            <a:endParaRPr lang="nl-BE" dirty="0" smtClean="0"/>
          </a:p>
          <a:p>
            <a:pPr marL="0" indent="0">
              <a:buFont typeface="Arial" panose="020B0604020202020204" pitchFamily="34" charset="0"/>
              <a:buNone/>
            </a:pPr>
            <a:endParaRPr lang="nl-BE" baseline="0" dirty="0" smtClean="0"/>
          </a:p>
          <a:p>
            <a:endParaRPr lang="nl-BE" baseline="0" dirty="0" smtClean="0"/>
          </a:p>
          <a:p>
            <a:r>
              <a:rPr lang="nl-BE" baseline="0" dirty="0" smtClean="0"/>
              <a:t>bronnen: </a:t>
            </a:r>
          </a:p>
          <a:p>
            <a:pPr marL="171450" indent="-171450">
              <a:buFont typeface="Arial" panose="020B0604020202020204" pitchFamily="34" charset="0"/>
              <a:buChar char="•"/>
            </a:pPr>
            <a:r>
              <a:rPr lang="nl-BE" baseline="0" dirty="0" smtClean="0"/>
              <a:t>Miet Timmers, www.generatielink.be</a:t>
            </a:r>
          </a:p>
          <a:p>
            <a:pPr marL="171450" indent="-171450">
              <a:buFont typeface="Arial" panose="020B0604020202020204" pitchFamily="34" charset="0"/>
              <a:buChar char="•"/>
            </a:pPr>
            <a:r>
              <a:rPr lang="nl-BE" baseline="0" dirty="0" smtClean="0"/>
              <a:t>Aart Bontekoning (2010) – Het generatieraadsel</a:t>
            </a:r>
          </a:p>
          <a:p>
            <a:pPr marL="171450" indent="-171450">
              <a:buFont typeface="Arial" panose="020B0604020202020204" pitchFamily="34" charset="0"/>
              <a:buChar char="•"/>
            </a:pPr>
            <a:r>
              <a:rPr lang="nl-BE" baseline="0" dirty="0" smtClean="0"/>
              <a:t>Aart Bontekoning (2012) – Generaties! Werk in uitvoering</a:t>
            </a:r>
          </a:p>
          <a:p>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13</a:t>
            </a:fld>
            <a:endParaRPr lang="nl-BE"/>
          </a:p>
        </p:txBody>
      </p:sp>
    </p:spTree>
    <p:extLst>
      <p:ext uri="{BB962C8B-B14F-4D97-AF65-F5344CB8AC3E}">
        <p14:creationId xmlns:p14="http://schemas.microsoft.com/office/powerpoint/2010/main" val="3691420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b="1" u="sng" dirty="0" smtClean="0"/>
              <a:t>Generatie Y (°1985-2000) – Ideaaltypische kenmerken</a:t>
            </a:r>
          </a:p>
          <a:p>
            <a:endParaRPr lang="nl-BE" dirty="0" smtClean="0"/>
          </a:p>
          <a:p>
            <a:r>
              <a:rPr lang="nl-BE" dirty="0" smtClean="0"/>
              <a:t>(leeftijd in 2014: 14</a:t>
            </a:r>
            <a:r>
              <a:rPr lang="nl-BE" baseline="0" dirty="0" smtClean="0"/>
              <a:t> tot 29 jaar)</a:t>
            </a:r>
            <a:endParaRPr lang="nl-BE" dirty="0" smtClean="0"/>
          </a:p>
          <a:p>
            <a:endParaRPr lang="nl-BE" dirty="0" smtClean="0"/>
          </a:p>
          <a:p>
            <a:pPr marL="179178" indent="-179178">
              <a:buFont typeface="Arial" panose="020B0604020202020204" pitchFamily="34" charset="0"/>
              <a:buChar char="•"/>
              <a:defRPr/>
            </a:pPr>
            <a:r>
              <a:rPr lang="nl-BE" sz="1300" dirty="0" smtClean="0"/>
              <a:t>Staan centraal in de opvoeding ‘Kind is Koning’</a:t>
            </a:r>
          </a:p>
          <a:p>
            <a:pPr marL="179178" indent="-179178">
              <a:buFont typeface="Arial" panose="020B0604020202020204" pitchFamily="34" charset="0"/>
              <a:buChar char="•"/>
              <a:defRPr/>
            </a:pPr>
            <a:r>
              <a:rPr lang="nl-BE" sz="1300" dirty="0" smtClean="0"/>
              <a:t>“</a:t>
            </a:r>
            <a:r>
              <a:rPr lang="nl-BE" sz="1300" dirty="0" err="1" smtClean="0"/>
              <a:t>Ketnet</a:t>
            </a:r>
            <a:r>
              <a:rPr lang="nl-BE" sz="1300" dirty="0" smtClean="0"/>
              <a:t>”-generatie/applausgeneratie:</a:t>
            </a:r>
            <a:r>
              <a:rPr lang="nl-BE" sz="1300" baseline="0" dirty="0" smtClean="0"/>
              <a:t> zijn doorgaans opgevoed door de X-generatie (verbindend): positief opgevoed (applaus bij het minste wat men presteerde) in onderhandelingsgezinnen.</a:t>
            </a:r>
            <a:endParaRPr lang="nl-BE" sz="1300" dirty="0" smtClean="0"/>
          </a:p>
          <a:p>
            <a:pPr marL="179178" indent="-179178">
              <a:buFont typeface="Arial" panose="020B0604020202020204" pitchFamily="34" charset="0"/>
              <a:buChar char="•"/>
              <a:defRPr/>
            </a:pPr>
            <a:r>
              <a:rPr lang="nl-BE" sz="1300" dirty="0" smtClean="0"/>
              <a:t>Beleven hoogconjunctuur tijdens vormende fase</a:t>
            </a:r>
          </a:p>
          <a:p>
            <a:pPr marL="179178" indent="-179178">
              <a:buFont typeface="Arial" panose="020B0604020202020204" pitchFamily="34" charset="0"/>
              <a:buChar char="•"/>
              <a:defRPr/>
            </a:pPr>
            <a:r>
              <a:rPr lang="nl-BE" sz="1300" dirty="0" smtClean="0"/>
              <a:t>Veroorzaakt ‘schok’ op de werkvloer</a:t>
            </a:r>
          </a:p>
          <a:p>
            <a:pPr marL="179178" indent="-179178">
              <a:buFont typeface="Arial" panose="020B0604020202020204" pitchFamily="34" charset="0"/>
              <a:buChar char="•"/>
              <a:defRPr/>
            </a:pPr>
            <a:r>
              <a:rPr lang="nl-BE" sz="1300" dirty="0" smtClean="0"/>
              <a:t>Hoge verwachtingen naar werkgever toe</a:t>
            </a:r>
          </a:p>
          <a:p>
            <a:pPr marL="179178" indent="-179178">
              <a:buFont typeface="Arial" panose="020B0604020202020204" pitchFamily="34" charset="0"/>
              <a:buChar char="•"/>
              <a:defRPr/>
            </a:pPr>
            <a:r>
              <a:rPr lang="nl-BE" sz="1300" dirty="0" smtClean="0"/>
              <a:t>Willen zelf investeren in performantie, collegialiteit, ethisch gedrag</a:t>
            </a:r>
          </a:p>
          <a:p>
            <a:pPr marL="179178" indent="-179178">
              <a:buFont typeface="Arial" panose="020B0604020202020204" pitchFamily="34" charset="0"/>
              <a:buChar char="•"/>
              <a:defRPr/>
            </a:pPr>
            <a:r>
              <a:rPr lang="nl-BE" sz="1300" dirty="0" smtClean="0"/>
              <a:t>Prioriteit  één op het vlak van werk = goede combinatie arbeid en privéleven/gezin (ook voor mannen)</a:t>
            </a:r>
          </a:p>
          <a:p>
            <a:pPr marL="179178" indent="-179178">
              <a:buFont typeface="Arial" panose="020B0604020202020204" pitchFamily="34" charset="0"/>
              <a:buChar char="•"/>
              <a:defRPr/>
            </a:pPr>
            <a:r>
              <a:rPr lang="nl-BE" sz="1300" dirty="0" smtClean="0"/>
              <a:t>Andere belangrijke verwachtingen: sociale sfeer, carrièremogelijkheden, boeiende </a:t>
            </a:r>
            <a:r>
              <a:rPr lang="nl-BE" sz="1300" dirty="0" err="1" smtClean="0"/>
              <a:t>jobinhoud</a:t>
            </a:r>
            <a:endParaRPr lang="nl-BE" sz="1300" dirty="0" smtClean="0"/>
          </a:p>
          <a:p>
            <a:pPr marL="179178" indent="-179178">
              <a:buFont typeface="Arial" panose="020B0604020202020204" pitchFamily="34" charset="0"/>
              <a:buChar char="•"/>
              <a:defRPr/>
            </a:pPr>
            <a:r>
              <a:rPr lang="nl-BE" sz="1300" dirty="0" smtClean="0"/>
              <a:t>Veel nood aan aangepaste feedback en ondersteuning</a:t>
            </a:r>
          </a:p>
          <a:p>
            <a:pPr marL="179178" indent="-179178">
              <a:buFont typeface="Arial" panose="020B0604020202020204" pitchFamily="34" charset="0"/>
              <a:buChar char="•"/>
              <a:defRPr/>
            </a:pPr>
            <a:r>
              <a:rPr lang="nl-BE" sz="1300" dirty="0" smtClean="0"/>
              <a:t>Communiceren direct zonder onderscheid van positie, … willen leven en laten leven. </a:t>
            </a:r>
          </a:p>
          <a:p>
            <a:pPr marL="179178" indent="-179178">
              <a:buFont typeface="Arial" panose="020B0604020202020204" pitchFamily="34" charset="0"/>
              <a:buChar char="•"/>
              <a:defRPr/>
            </a:pPr>
            <a:r>
              <a:rPr lang="nl-BE" sz="1300" dirty="0" smtClean="0"/>
              <a:t>Kunnen veel en tegelijk communiceren:</a:t>
            </a:r>
            <a:r>
              <a:rPr lang="nl-BE" sz="1300" baseline="0" dirty="0" smtClean="0"/>
              <a:t> open, direct en informeel.</a:t>
            </a:r>
          </a:p>
          <a:p>
            <a:pPr marL="179178" indent="-179178">
              <a:buFont typeface="Arial" panose="020B0604020202020204" pitchFamily="34" charset="0"/>
              <a:buChar char="•"/>
              <a:defRPr/>
            </a:pPr>
            <a:r>
              <a:rPr lang="nl-BE" sz="1300" dirty="0" smtClean="0"/>
              <a:t>Voelen zich gelijkwaardig: ze willen meteen kunnen meedoen</a:t>
            </a:r>
          </a:p>
          <a:p>
            <a:pPr marL="179178" indent="-179178">
              <a:buFont typeface="Arial" panose="020B0604020202020204" pitchFamily="34" charset="0"/>
              <a:buChar char="•"/>
              <a:defRPr/>
            </a:pPr>
            <a:r>
              <a:rPr lang="nl-BE" sz="1300" dirty="0" smtClean="0"/>
              <a:t>Slimste</a:t>
            </a:r>
            <a:r>
              <a:rPr lang="nl-BE" sz="1300" baseline="0" dirty="0" smtClean="0"/>
              <a:t> generatie op vlak van multimedia en dat weten ze ook</a:t>
            </a:r>
          </a:p>
          <a:p>
            <a:pPr marL="179178" indent="-179178">
              <a:buFont typeface="Arial" panose="020B0604020202020204" pitchFamily="34" charset="0"/>
              <a:buChar char="•"/>
              <a:defRPr/>
            </a:pPr>
            <a:r>
              <a:rPr lang="nl-BE" sz="1300" baseline="0" dirty="0" smtClean="0"/>
              <a:t>Ze kunnen heel snel kennis en informatie opzoeken</a:t>
            </a:r>
          </a:p>
          <a:p>
            <a:pPr marL="179178" indent="-179178">
              <a:buFont typeface="Arial" panose="020B0604020202020204" pitchFamily="34" charset="0"/>
              <a:buChar char="•"/>
              <a:defRPr/>
            </a:pPr>
            <a:r>
              <a:rPr lang="nl-BE" sz="1300" baseline="0" dirty="0" smtClean="0"/>
              <a:t>Ze gaan gemakkelijk over de grenzen van organisaties en bevorderen daarmee innovatie</a:t>
            </a:r>
          </a:p>
          <a:p>
            <a:pPr marL="179178" indent="-179178">
              <a:buFont typeface="Arial" panose="020B0604020202020204" pitchFamily="34" charset="0"/>
              <a:buChar char="•"/>
              <a:defRPr/>
            </a:pPr>
            <a:r>
              <a:rPr lang="nl-BE" sz="1300" baseline="0" dirty="0" smtClean="0"/>
              <a:t>Zijn </a:t>
            </a:r>
            <a:r>
              <a:rPr lang="nl-BE" sz="1300" baseline="0" dirty="0" err="1" smtClean="0"/>
              <a:t>intuitief</a:t>
            </a:r>
            <a:r>
              <a:rPr lang="nl-BE" sz="1300" baseline="0" dirty="0" smtClean="0"/>
              <a:t> en voelen snel aan of iets wel of niet echt is</a:t>
            </a:r>
            <a:endParaRPr lang="nl-BE" sz="1300" dirty="0" smtClean="0"/>
          </a:p>
          <a:p>
            <a:pPr marL="179178" indent="-179178">
              <a:buFont typeface="Arial" panose="020B0604020202020204" pitchFamily="34" charset="0"/>
              <a:buChar char="•"/>
            </a:pPr>
            <a:r>
              <a:rPr lang="nl-BE" dirty="0" smtClean="0"/>
              <a:t>Op het</a:t>
            </a:r>
            <a:r>
              <a:rPr lang="nl-BE" baseline="0" dirty="0" smtClean="0"/>
              <a:t> werk: van alle generaties het sterkst groepsgericht. Sterke voorkeur en nood aan teamwerk. Willen zoveel mogelijk samen doen: samen werken, samen lunchen, samen feesten (Van Uffelen, 2014)</a:t>
            </a:r>
          </a:p>
          <a:p>
            <a:pPr marL="179178" indent="-179178" defTabSz="955613">
              <a:buFont typeface="Arial" panose="020B0604020202020204" pitchFamily="34" charset="0"/>
              <a:buChar char="•"/>
            </a:pPr>
            <a:r>
              <a:rPr lang="nl-BE" baseline="0" dirty="0" smtClean="0"/>
              <a:t>De ervaring van het werk – de ‘employee </a:t>
            </a:r>
            <a:r>
              <a:rPr lang="nl-BE" baseline="0" dirty="0" err="1" smtClean="0"/>
              <a:t>experience</a:t>
            </a:r>
            <a:r>
              <a:rPr lang="nl-BE" baseline="0" dirty="0" smtClean="0"/>
              <a:t>’ – is essentieel voor deze generatie: Gen Y zoekt een aantrekkelijke werkervaring gericht op collegialiteit en een informele sfeer (Van Uffelen, 2014)</a:t>
            </a:r>
          </a:p>
          <a:p>
            <a:pPr marL="179178" indent="-179178" defTabSz="955613">
              <a:buFont typeface="Arial" panose="020B0604020202020204" pitchFamily="34" charset="0"/>
              <a:buChar char="•"/>
            </a:pPr>
            <a:endParaRPr lang="nl-BE" baseline="0" dirty="0" smtClean="0"/>
          </a:p>
          <a:p>
            <a:pPr marL="179178" indent="-179178">
              <a:buFont typeface="Arial" panose="020B0604020202020204" pitchFamily="34" charset="0"/>
              <a:buChar char="•"/>
            </a:pPr>
            <a:endParaRPr lang="nl-BE" dirty="0" smtClean="0"/>
          </a:p>
          <a:p>
            <a:pPr marL="179178" indent="-179178">
              <a:buFont typeface="Arial" panose="020B0604020202020204" pitchFamily="34" charset="0"/>
              <a:buChar char="•"/>
            </a:pPr>
            <a:endParaRPr lang="nl-BE" baseline="0" dirty="0" smtClean="0"/>
          </a:p>
          <a:p>
            <a:r>
              <a:rPr lang="nl-BE" baseline="0" dirty="0" smtClean="0"/>
              <a:t>bronnen:</a:t>
            </a:r>
          </a:p>
          <a:p>
            <a:pPr marL="171450" indent="-171450">
              <a:buFont typeface="Arial" panose="020B0604020202020204" pitchFamily="34" charset="0"/>
              <a:buChar char="•"/>
            </a:pPr>
            <a:r>
              <a:rPr lang="nl-BE" baseline="0" dirty="0" smtClean="0"/>
              <a:t>Miet Timmers, www.generatielink.be</a:t>
            </a:r>
          </a:p>
          <a:p>
            <a:pPr marL="171450" indent="-171450">
              <a:buFont typeface="Arial" panose="020B0604020202020204" pitchFamily="34" charset="0"/>
              <a:buChar char="•"/>
            </a:pPr>
            <a:r>
              <a:rPr lang="nl-BE" baseline="0" dirty="0" smtClean="0"/>
              <a:t>Aart Bontekoning (2010) – Het generatieraadsel</a:t>
            </a:r>
          </a:p>
          <a:p>
            <a:pPr marL="171450" indent="-171450">
              <a:buFont typeface="Arial" panose="020B0604020202020204" pitchFamily="34" charset="0"/>
              <a:buChar char="•"/>
            </a:pPr>
            <a:r>
              <a:rPr lang="nl-BE" baseline="0" dirty="0" smtClean="0"/>
              <a:t>Aart Bontekoning (2012) – Generaties! Werk in uitvoering</a:t>
            </a:r>
          </a:p>
          <a:p>
            <a:pPr marL="179178" indent="-179178">
              <a:buFont typeface="Arial" panose="020B0604020202020204" pitchFamily="34" charset="0"/>
              <a:buChar char="•"/>
            </a:pPr>
            <a:r>
              <a:rPr lang="nl-BE" baseline="0" dirty="0" smtClean="0"/>
              <a:t>Saskia Van Uffelen (2014), boek ‘Iedereen baas. Over samenwerken met vier generaties’</a:t>
            </a:r>
          </a:p>
          <a:p>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14</a:t>
            </a:fld>
            <a:endParaRPr lang="nl-BE"/>
          </a:p>
        </p:txBody>
      </p:sp>
    </p:spTree>
    <p:extLst>
      <p:ext uri="{BB962C8B-B14F-4D97-AF65-F5344CB8AC3E}">
        <p14:creationId xmlns:p14="http://schemas.microsoft.com/office/powerpoint/2010/main" val="369142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sz="1300" dirty="0"/>
              <a:t>We vertrekken voor het omschrijven van generaties vanuit het werk en onderzoek dat de Nederlandse organisatiepsycholoog Aart Bontekoning (2010) </a:t>
            </a:r>
            <a:r>
              <a:rPr lang="nl-BE" sz="1300" dirty="0" err="1"/>
              <a:t>terzake</a:t>
            </a:r>
            <a:r>
              <a:rPr lang="nl-BE" sz="1300" dirty="0"/>
              <a:t> verrichtte:</a:t>
            </a:r>
          </a:p>
          <a:p>
            <a:endParaRPr lang="nl-BE" sz="1300" dirty="0"/>
          </a:p>
          <a:p>
            <a:r>
              <a:rPr lang="nl-BE" sz="1300" dirty="0"/>
              <a:t>“Een generatie bestaat uit (leef)tijdsgenoten die met elkaar zijn verbonden door: </a:t>
            </a:r>
          </a:p>
          <a:p>
            <a:endParaRPr lang="nl-BE" sz="1300" dirty="0"/>
          </a:p>
          <a:p>
            <a:pPr marL="179178" indent="-179178">
              <a:buFontTx/>
              <a:buChar char="-"/>
            </a:pPr>
            <a:r>
              <a:rPr lang="nl-BE" sz="1300" dirty="0"/>
              <a:t>een gedeelde levensgeschiedenis, gedeelde omstandigheden en de gedeelde invloed en beleving van de tijdsgeest (bijvoorbeeld de manier waarop men (collectief) opgevoed werd, maatschappelijke en technologische ontwikkelingen,…). </a:t>
            </a:r>
          </a:p>
          <a:p>
            <a:pPr marL="179178" indent="-179178">
              <a:buFontTx/>
              <a:buChar char="-"/>
            </a:pPr>
            <a:r>
              <a:rPr lang="nl-BE" sz="1300" dirty="0"/>
              <a:t>een gedeelte reactie op de tijdgeest, die zich vaak uit in streven en aanbrengen van vernieuwing in de (werk)omgeving en (organisatie)cultuur. Spontane interactie tussen (leef)tijdsgenoten versterkt generatievorming;</a:t>
            </a:r>
          </a:p>
          <a:p>
            <a:pPr marL="179178" indent="-179178">
              <a:buFontTx/>
              <a:buChar char="-"/>
            </a:pPr>
            <a:r>
              <a:rPr lang="nl-BE" sz="1300" dirty="0"/>
              <a:t>een gedeelde ‘bestemming’ die zich manifesteert in een gedeelde mentale, emotionele en fysieke ontwikkeling (een collectieve talentontwikkeling).”</a:t>
            </a:r>
          </a:p>
          <a:p>
            <a:r>
              <a:rPr lang="nl-BE" sz="1300" dirty="0"/>
              <a:t> </a:t>
            </a:r>
          </a:p>
          <a:p>
            <a:r>
              <a:rPr lang="nl-BE" sz="1300" dirty="0"/>
              <a:t>Bontekoning stelt – zich baserend op het werk van de Nederlandse socioloog Henk Becker – dat zich (ongeveer) elke 15 jaar een nieuwe generatie vormt. </a:t>
            </a:r>
          </a:p>
          <a:p>
            <a:endParaRPr lang="nl-BE" sz="1300" dirty="0"/>
          </a:p>
          <a:p>
            <a:r>
              <a:rPr lang="nl-BE" sz="1300" dirty="0"/>
              <a:t>De volgende dia maakt dit aanschouwelijk.</a:t>
            </a:r>
          </a:p>
          <a:p>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4</a:t>
            </a:fld>
            <a:endParaRPr lang="nl-BE"/>
          </a:p>
        </p:txBody>
      </p:sp>
    </p:spTree>
    <p:extLst>
      <p:ext uri="{BB962C8B-B14F-4D97-AF65-F5344CB8AC3E}">
        <p14:creationId xmlns:p14="http://schemas.microsoft.com/office/powerpoint/2010/main" val="3385318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b="1" u="sng" dirty="0" smtClean="0"/>
              <a:t>Het</a:t>
            </a:r>
            <a:r>
              <a:rPr lang="nl-BE" altLang="nl-BE" b="1" u="sng" baseline="0" dirty="0" smtClean="0"/>
              <a:t> vormen van generaties gebeurt in verschillende stappen</a:t>
            </a:r>
          </a:p>
          <a:p>
            <a:endParaRPr lang="nl-BE" altLang="nl-BE" b="1" u="sng" dirty="0" smtClean="0"/>
          </a:p>
          <a:p>
            <a:r>
              <a:rPr lang="nl-BE" altLang="nl-BE" b="1" u="sng" dirty="0" smtClean="0"/>
              <a:t>Vormende fase</a:t>
            </a:r>
            <a:endParaRPr lang="nl-BE" altLang="nl-BE" b="0" u="none" baseline="0" dirty="0" smtClean="0"/>
          </a:p>
          <a:p>
            <a:endParaRPr lang="nl-BE" altLang="nl-BE" b="1" u="sng" dirty="0" smtClean="0"/>
          </a:p>
          <a:p>
            <a:r>
              <a:rPr lang="nl-BE" altLang="nl-BE" b="0" u="none" dirty="0" smtClean="0"/>
              <a:t>De</a:t>
            </a:r>
            <a:r>
              <a:rPr lang="nl-BE" altLang="nl-BE" b="0" u="none" baseline="0" dirty="0" smtClean="0"/>
              <a:t> basis voor een generatie wordt echter al vroeger gelegd, met name in de </a:t>
            </a:r>
            <a:r>
              <a:rPr lang="nl-BE" altLang="nl-BE" b="1" u="none" baseline="0" dirty="0" smtClean="0"/>
              <a:t>vormende fase (0-15 </a:t>
            </a:r>
            <a:r>
              <a:rPr lang="nl-BE" altLang="nl-BE" b="1" u="none" baseline="0" dirty="0" err="1" smtClean="0"/>
              <a:t>jr</a:t>
            </a:r>
            <a:r>
              <a:rPr lang="nl-BE" altLang="nl-BE" b="1" u="none" baseline="0" dirty="0" smtClean="0"/>
              <a:t>)</a:t>
            </a:r>
            <a:r>
              <a:rPr lang="nl-BE" altLang="nl-BE" b="0" u="none" baseline="0" dirty="0" smtClean="0"/>
              <a:t>.</a:t>
            </a:r>
          </a:p>
          <a:p>
            <a:r>
              <a:rPr lang="nl-BE" altLang="nl-BE" b="0" u="none" baseline="0" dirty="0" smtClean="0"/>
              <a:t>Het is de socialisatiefase waarin het belang van de opvoeding speelt.</a:t>
            </a:r>
          </a:p>
          <a:p>
            <a:r>
              <a:rPr lang="nl-BE" altLang="nl-BE" b="0" u="none" baseline="0" dirty="0" smtClean="0"/>
              <a:t>Denk aan de verschillen </a:t>
            </a:r>
            <a:r>
              <a:rPr lang="nl-BE" altLang="nl-BE" b="1" u="none" baseline="0" dirty="0" smtClean="0"/>
              <a:t>opvoedingsstijlen</a:t>
            </a:r>
            <a:r>
              <a:rPr lang="nl-BE" altLang="nl-BE" b="0" u="none" baseline="0" dirty="0" smtClean="0"/>
              <a:t> over de jaren heen.</a:t>
            </a:r>
          </a:p>
          <a:p>
            <a:pPr defTabSz="955613">
              <a:defRPr/>
            </a:pPr>
            <a:r>
              <a:rPr lang="nl-BE" altLang="nl-BE" b="0" u="none" baseline="0" dirty="0" smtClean="0"/>
              <a:t>Denk aan de veranderende </a:t>
            </a:r>
            <a:r>
              <a:rPr lang="nl-BE" altLang="nl-BE" b="1" u="none" baseline="0" dirty="0" smtClean="0"/>
              <a:t>opvoedingsvoorschriften</a:t>
            </a:r>
            <a:r>
              <a:rPr lang="nl-BE" altLang="nl-BE" b="0" u="none" baseline="0" dirty="0" smtClean="0"/>
              <a:t> over de jaren heen </a:t>
            </a:r>
            <a:r>
              <a:rPr lang="nl-BE" altLang="nl-BE" dirty="0" smtClean="0"/>
              <a:t>(wat kon / moet / hoort….)</a:t>
            </a:r>
          </a:p>
          <a:p>
            <a:pPr defTabSz="955613">
              <a:defRPr/>
            </a:pPr>
            <a:endParaRPr lang="nl-BE" altLang="nl-BE" dirty="0" smtClean="0"/>
          </a:p>
          <a:p>
            <a:pPr defTabSz="955613">
              <a:defRPr/>
            </a:pPr>
            <a:r>
              <a:rPr lang="nl-BE" altLang="nl-BE" dirty="0" smtClean="0"/>
              <a:t>Het gaat hier om</a:t>
            </a:r>
            <a:r>
              <a:rPr lang="nl-BE" altLang="nl-BE" baseline="0" dirty="0" smtClean="0"/>
              <a:t> een </a:t>
            </a:r>
            <a:r>
              <a:rPr lang="nl-BE" altLang="nl-BE" b="1" baseline="0" dirty="0" smtClean="0"/>
              <a:t>eerder onbewust </a:t>
            </a:r>
            <a:r>
              <a:rPr lang="nl-BE" altLang="nl-BE" baseline="0" dirty="0" smtClean="0"/>
              <a:t>ervaren socialisatie, die later wel van grote invloed zal zijn:</a:t>
            </a:r>
          </a:p>
          <a:p>
            <a:pPr defTabSz="955613">
              <a:defRPr/>
            </a:pPr>
            <a:r>
              <a:rPr lang="nl-BE" altLang="nl-BE" baseline="0" dirty="0" smtClean="0"/>
              <a:t>de manier waarop kinderen opgevoed worden zal zich later manifesteren in hoe jongvolwassenen zich zullen gedragen op de werkvloer en wat zij belangrijk vinden in de werkcontext</a:t>
            </a:r>
            <a:endParaRPr lang="nl-BE" altLang="nl-BE" dirty="0" smtClean="0"/>
          </a:p>
          <a:p>
            <a:pPr defTabSz="955613">
              <a:defRPr/>
            </a:pPr>
            <a:endParaRPr lang="nl-BE" altLang="nl-BE" b="1" u="sng" dirty="0" smtClean="0"/>
          </a:p>
          <a:p>
            <a:pPr defTabSz="955613">
              <a:defRPr/>
            </a:pPr>
            <a:r>
              <a:rPr lang="nl-BE" altLang="nl-BE" b="1" u="sng" dirty="0" err="1" smtClean="0"/>
              <a:t>Formatieve</a:t>
            </a:r>
            <a:r>
              <a:rPr lang="nl-BE" altLang="nl-BE" b="1" u="sng" dirty="0" smtClean="0"/>
              <a:t> fase</a:t>
            </a:r>
          </a:p>
          <a:p>
            <a:pPr defTabSz="955613">
              <a:defRPr/>
            </a:pPr>
            <a:endParaRPr lang="nl-BE" sz="1300" dirty="0"/>
          </a:p>
          <a:p>
            <a:pPr defTabSz="955613">
              <a:defRPr/>
            </a:pPr>
            <a:r>
              <a:rPr lang="nl-BE" sz="1300" dirty="0"/>
              <a:t>Volgens Aart Bontekoning (2010) wordt de </a:t>
            </a:r>
            <a:r>
              <a:rPr lang="nl-BE" sz="1300" b="1" dirty="0"/>
              <a:t>‘persoonlijkheid’ van een generatie</a:t>
            </a:r>
            <a:r>
              <a:rPr lang="nl-BE" sz="1300" dirty="0"/>
              <a:t> gevormd in de zogenaamde </a:t>
            </a:r>
            <a:r>
              <a:rPr lang="nl-BE" sz="1300" b="1" dirty="0" err="1"/>
              <a:t>formatieve</a:t>
            </a:r>
            <a:r>
              <a:rPr lang="nl-BE" sz="1300" b="1" dirty="0"/>
              <a:t> periode (15-30 </a:t>
            </a:r>
            <a:r>
              <a:rPr lang="nl-BE" sz="1300" b="1" dirty="0" err="1"/>
              <a:t>jr</a:t>
            </a:r>
            <a:r>
              <a:rPr lang="nl-BE" sz="1300" b="1" dirty="0"/>
              <a:t>)</a:t>
            </a:r>
            <a:r>
              <a:rPr lang="nl-BE" sz="1300" dirty="0"/>
              <a:t>. </a:t>
            </a:r>
          </a:p>
          <a:p>
            <a:pPr defTabSz="955613">
              <a:defRPr/>
            </a:pPr>
            <a:r>
              <a:rPr lang="nl-BE" sz="1300" dirty="0"/>
              <a:t>Dit is de periode die grofweg gesitueerd wordt tussen het 15de en 30ste levensjaar waarbij gemeenschappelijk ervaren sociale gebeurtenissen samen met kenmerken van de opvoeding zorgen voor het vastleggen van een specifiek – voor een bepaalde generatie kenmerkend – </a:t>
            </a:r>
            <a:r>
              <a:rPr lang="nl-BE" sz="1300" b="1" dirty="0"/>
              <a:t>waardenpatroon</a:t>
            </a:r>
            <a:r>
              <a:rPr lang="nl-BE" sz="1300" dirty="0"/>
              <a:t>. </a:t>
            </a:r>
          </a:p>
          <a:p>
            <a:pPr defTabSz="955613">
              <a:defRPr/>
            </a:pPr>
            <a:r>
              <a:rPr lang="nl-BE" sz="1300" dirty="0"/>
              <a:t>Het socialisatieproces is in die jaren het sterkst. </a:t>
            </a:r>
          </a:p>
          <a:p>
            <a:pPr defTabSz="955613">
              <a:defRPr/>
            </a:pPr>
            <a:r>
              <a:rPr lang="nl-BE" sz="1300" dirty="0"/>
              <a:t>In die jaren wordt bepaald hoe men “in het leven staat”.</a:t>
            </a:r>
          </a:p>
          <a:p>
            <a:pPr defTabSz="955613">
              <a:defRPr/>
            </a:pPr>
            <a:r>
              <a:rPr lang="nl-BE" altLang="nl-BE" dirty="0" smtClean="0"/>
              <a:t>Dit leidt bij </a:t>
            </a:r>
            <a:r>
              <a:rPr lang="nl-BE" altLang="nl-BE" dirty="0" err="1" smtClean="0"/>
              <a:t>leeftijdscohortes</a:t>
            </a:r>
            <a:r>
              <a:rPr lang="nl-BE" altLang="nl-BE" dirty="0" smtClean="0"/>
              <a:t> tot het ervaren van</a:t>
            </a:r>
            <a:r>
              <a:rPr lang="nl-BE" altLang="nl-BE" baseline="0" dirty="0" smtClean="0"/>
              <a:t> een (zekere) g</a:t>
            </a:r>
            <a:r>
              <a:rPr lang="nl-BE" altLang="nl-BE" dirty="0" smtClean="0"/>
              <a:t>edeelde ‘ENTELECHIE’ (</a:t>
            </a:r>
            <a:r>
              <a:rPr lang="nl-BE" altLang="nl-BE" b="1" dirty="0" smtClean="0"/>
              <a:t>bestemming</a:t>
            </a:r>
            <a:r>
              <a:rPr lang="nl-BE" altLang="nl-BE" dirty="0" smtClean="0"/>
              <a:t>) = het gemeenschappelijke doel/bestemming dat uit deze ervaring voortkomt.</a:t>
            </a:r>
          </a:p>
          <a:p>
            <a:pPr defTabSz="955613">
              <a:defRPr/>
            </a:pPr>
            <a:endParaRPr lang="nl-BE" sz="1300" dirty="0"/>
          </a:p>
          <a:p>
            <a:endParaRPr lang="nl-BE" altLang="nl-BE" dirty="0" smtClean="0"/>
          </a:p>
          <a:p>
            <a:r>
              <a:rPr lang="nl-BE" altLang="nl-BE" b="1" u="sng" dirty="0" smtClean="0"/>
              <a:t>Na de </a:t>
            </a:r>
            <a:r>
              <a:rPr lang="nl-BE" altLang="nl-BE" b="1" u="sng" dirty="0" err="1" smtClean="0"/>
              <a:t>formatieve</a:t>
            </a:r>
            <a:r>
              <a:rPr lang="nl-BE" altLang="nl-BE" b="1" u="sng" dirty="0" smtClean="0"/>
              <a:t> fase</a:t>
            </a:r>
          </a:p>
          <a:p>
            <a:endParaRPr lang="nl-BE" altLang="nl-BE" dirty="0" smtClean="0"/>
          </a:p>
          <a:p>
            <a:r>
              <a:rPr lang="nl-BE" altLang="nl-BE" dirty="0" smtClean="0"/>
              <a:t>Na de </a:t>
            </a:r>
            <a:r>
              <a:rPr lang="nl-BE" altLang="nl-BE" dirty="0" err="1" smtClean="0"/>
              <a:t>formatieve</a:t>
            </a:r>
            <a:r>
              <a:rPr lang="nl-BE" altLang="nl-BE" dirty="0" smtClean="0"/>
              <a:t> fase zullen allerlei invloeden aanleiding blijven</a:t>
            </a:r>
            <a:r>
              <a:rPr lang="nl-BE" altLang="nl-BE" baseline="0" dirty="0" smtClean="0"/>
              <a:t> geven </a:t>
            </a:r>
            <a:r>
              <a:rPr lang="nl-BE" altLang="nl-BE" dirty="0" smtClean="0"/>
              <a:t>tot </a:t>
            </a:r>
            <a:r>
              <a:rPr lang="nl-BE" altLang="nl-BE" b="1" dirty="0" smtClean="0"/>
              <a:t>cultuurverandering</a:t>
            </a:r>
            <a:r>
              <a:rPr lang="nl-BE" altLang="nl-BE" dirty="0" smtClean="0"/>
              <a:t>.</a:t>
            </a:r>
          </a:p>
          <a:p>
            <a:pPr defTabSz="955613">
              <a:defRPr/>
            </a:pPr>
            <a:endParaRPr lang="nl-BE" altLang="nl-BE" dirty="0" smtClean="0"/>
          </a:p>
          <a:p>
            <a:pPr defTabSz="955613">
              <a:defRPr/>
            </a:pPr>
            <a:r>
              <a:rPr lang="nl-BE" altLang="nl-BE" dirty="0" smtClean="0"/>
              <a:t>Zo zal bijvoorbeeld de invloed spelen van de </a:t>
            </a:r>
            <a:r>
              <a:rPr lang="nl-BE" altLang="nl-BE" b="1" dirty="0" smtClean="0"/>
              <a:t>levensfase</a:t>
            </a:r>
            <a:r>
              <a:rPr lang="nl-BE" altLang="nl-BE" dirty="0" smtClean="0"/>
              <a:t> die men doorloopt.</a:t>
            </a:r>
          </a:p>
          <a:p>
            <a:pPr defTabSz="955613">
              <a:defRPr/>
            </a:pPr>
            <a:r>
              <a:rPr lang="nl-BE" sz="1300" dirty="0"/>
              <a:t>Een individu evolueert in zijn werk en legt accenten anders, zoekt een balans in privé en werk, evolueert in  </a:t>
            </a:r>
            <a:r>
              <a:rPr lang="nl-BE" sz="1300" dirty="0" err="1"/>
              <a:t>prestatiewil</a:t>
            </a:r>
            <a:r>
              <a:rPr lang="nl-BE" sz="1300" dirty="0"/>
              <a:t> en relativering,… </a:t>
            </a:r>
          </a:p>
          <a:p>
            <a:r>
              <a:rPr lang="nl-BE" altLang="nl-BE" dirty="0" smtClean="0"/>
              <a:t>Ook waarden (kunnen)</a:t>
            </a:r>
            <a:r>
              <a:rPr lang="nl-BE" altLang="nl-BE" baseline="0" dirty="0" smtClean="0"/>
              <a:t> </a:t>
            </a:r>
            <a:r>
              <a:rPr lang="nl-BE" altLang="nl-BE" dirty="0" smtClean="0"/>
              <a:t>veranderen: bijv. hoe we (anders) denken</a:t>
            </a:r>
            <a:r>
              <a:rPr lang="nl-BE" altLang="nl-BE" baseline="0" dirty="0" smtClean="0"/>
              <a:t> </a:t>
            </a:r>
            <a:r>
              <a:rPr lang="nl-BE" altLang="nl-BE" dirty="0" smtClean="0"/>
              <a:t>over bepaalde dingen denken tegenover</a:t>
            </a:r>
            <a:r>
              <a:rPr lang="nl-BE" altLang="nl-BE" baseline="0" dirty="0" smtClean="0"/>
              <a:t> v</a:t>
            </a:r>
            <a:r>
              <a:rPr lang="nl-BE" altLang="nl-BE" dirty="0" smtClean="0"/>
              <a:t>roeger.</a:t>
            </a:r>
          </a:p>
          <a:p>
            <a:pPr defTabSz="955613">
              <a:defRPr/>
            </a:pPr>
            <a:endParaRPr lang="nl-BE" sz="1300" dirty="0"/>
          </a:p>
          <a:p>
            <a:pPr defTabSz="955613">
              <a:defRPr/>
            </a:pPr>
            <a:r>
              <a:rPr lang="nl-BE" sz="1300" dirty="0"/>
              <a:t>Daarnaast spelen ook factoren als geslacht, sociaal economische status, </a:t>
            </a:r>
            <a:r>
              <a:rPr lang="nl-BE" sz="1300" dirty="0" err="1"/>
              <a:t>e.d.m</a:t>
            </a:r>
            <a:r>
              <a:rPr lang="nl-BE" sz="1300" dirty="0"/>
              <a:t>. mee. </a:t>
            </a:r>
          </a:p>
          <a:p>
            <a:pPr defTabSz="955613">
              <a:defRPr/>
            </a:pPr>
            <a:r>
              <a:rPr lang="nl-BE" sz="1300" dirty="0"/>
              <a:t>Door te kijken naar generaties neemt men deze diversiteit niet weg, maar men zoekt eerder naar gemeenschappelijkheden binnen groepen van generaties en de belangrijkste verschillen tussen die groepen.</a:t>
            </a:r>
          </a:p>
          <a:p>
            <a:r>
              <a:rPr lang="nl-BE" sz="1300" dirty="0"/>
              <a:t>Elke generatie ontwikkelt hierdoor zijn eigen psychologie. </a:t>
            </a:r>
          </a:p>
          <a:p>
            <a:endParaRPr lang="nl-BE" sz="1300" dirty="0"/>
          </a:p>
          <a:p>
            <a:r>
              <a:rPr lang="nl-BE" sz="1300" dirty="0"/>
              <a:t>Het behoren tot een generatie is echter uiteraard niet de enige factor die een invloed heeft op waarden, houdingen </a:t>
            </a:r>
            <a:r>
              <a:rPr lang="nl-BE" sz="1300" dirty="0" err="1"/>
              <a:t>e.d.m</a:t>
            </a:r>
            <a:r>
              <a:rPr lang="nl-BE" sz="1300" dirty="0"/>
              <a:t>. </a:t>
            </a:r>
          </a:p>
          <a:p>
            <a:r>
              <a:rPr lang="nl-BE" sz="1300" dirty="0"/>
              <a:t>Organisaties ontwikkelen dankzij de intrede van een nieuwe generatie en de intrede van mensen uit andere culturen.</a:t>
            </a:r>
          </a:p>
          <a:p>
            <a:endParaRPr lang="nl-BE" sz="1300" dirty="0"/>
          </a:p>
          <a:p>
            <a:r>
              <a:rPr lang="nl-BE" sz="1300" dirty="0"/>
              <a:t>Elk van de generaties vertoont dus naar aanleiding van het behoren tot een generatie een aantal kenmerken die voelbaar zijn in de werkcontext. </a:t>
            </a:r>
          </a:p>
          <a:p>
            <a:r>
              <a:rPr lang="nl-BE" sz="1300" dirty="0"/>
              <a:t>Deze kenmerken kunnen </a:t>
            </a:r>
            <a:r>
              <a:rPr lang="nl-BE" sz="1300" b="1" dirty="0"/>
              <a:t>risicofactoren</a:t>
            </a:r>
            <a:r>
              <a:rPr lang="nl-BE" sz="1300" dirty="0"/>
              <a:t> zijn bij het ontstaan van generatieconflicten, maar die kenmerken kunnen ook net de </a:t>
            </a:r>
            <a:r>
              <a:rPr lang="nl-BE" sz="1300" b="1" dirty="0"/>
              <a:t>krachten</a:t>
            </a:r>
            <a:r>
              <a:rPr lang="nl-BE" sz="1300" dirty="0"/>
              <a:t> zijn die onder gunstige omstandigheden zorgen voor de evolutie binnen een organisatie.  </a:t>
            </a:r>
          </a:p>
          <a:p>
            <a:r>
              <a:rPr lang="nl-BE" sz="1300" dirty="0"/>
              <a:t>Zo komen we uit bij een brede definitie van het begrip generatie waarbij het schema op de volgende dia, gebaseerd op het schema van Miet Timmers (2012), de verschillende voorgaande aspecten in beeld brengt als interfererende factoren.</a:t>
            </a:r>
          </a:p>
          <a:p>
            <a:endParaRPr lang="nl-BE" altLang="nl-BE" dirty="0" smtClean="0"/>
          </a:p>
        </p:txBody>
      </p:sp>
      <p:sp>
        <p:nvSpPr>
          <p:cNvPr id="4" name="Tijdelijke aanduiding voor dianummer 3"/>
          <p:cNvSpPr>
            <a:spLocks noGrp="1"/>
          </p:cNvSpPr>
          <p:nvPr>
            <p:ph type="sldNum" sz="quarter" idx="5"/>
          </p:nvPr>
        </p:nvSpPr>
        <p:spPr/>
        <p:txBody>
          <a:bodyPr/>
          <a:lstStyle/>
          <a:p>
            <a:pPr>
              <a:defRPr/>
            </a:pPr>
            <a:fld id="{67BB0356-463F-4C97-A91E-E81494D36FC8}" type="slidenum">
              <a:rPr lang="nl-BE" smtClean="0"/>
              <a:pPr>
                <a:defRPr/>
              </a:pPr>
              <a:t>5</a:t>
            </a:fld>
            <a:endParaRPr 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Zie uitleg onder</a:t>
            </a:r>
            <a:r>
              <a:rPr lang="nl-BE" baseline="0" dirty="0" smtClean="0"/>
              <a:t> ‘na de </a:t>
            </a:r>
            <a:r>
              <a:rPr lang="nl-BE" baseline="0" dirty="0" err="1" smtClean="0"/>
              <a:t>formatieve</a:t>
            </a:r>
            <a:r>
              <a:rPr lang="nl-BE" baseline="0" dirty="0" smtClean="0"/>
              <a:t> fase’.</a:t>
            </a:r>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6</a:t>
            </a:fld>
            <a:endParaRPr lang="nl-BE"/>
          </a:p>
        </p:txBody>
      </p:sp>
    </p:spTree>
    <p:extLst>
      <p:ext uri="{BB962C8B-B14F-4D97-AF65-F5344CB8AC3E}">
        <p14:creationId xmlns:p14="http://schemas.microsoft.com/office/powerpoint/2010/main" val="1610213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Er</a:t>
            </a:r>
            <a:r>
              <a:rPr lang="nl-BE" baseline="0" dirty="0" smtClean="0"/>
              <a:t> zijn meerdere indelingen van generaties mogelijk: </a:t>
            </a:r>
            <a:r>
              <a:rPr lang="nl-BE" baseline="0" dirty="0" err="1" smtClean="0"/>
              <a:t>grosso</a:t>
            </a:r>
            <a:r>
              <a:rPr lang="nl-BE" baseline="0" dirty="0" smtClean="0"/>
              <a:t> </a:t>
            </a:r>
            <a:r>
              <a:rPr lang="nl-BE" baseline="0" dirty="0" err="1" smtClean="0"/>
              <a:t>modo</a:t>
            </a:r>
            <a:r>
              <a:rPr lang="nl-BE" baseline="0" dirty="0" smtClean="0"/>
              <a:t> onderscheiden we de </a:t>
            </a:r>
            <a:r>
              <a:rPr lang="nl-BE" b="1" baseline="0" dirty="0" smtClean="0"/>
              <a:t>Angelsaksische</a:t>
            </a:r>
            <a:r>
              <a:rPr lang="nl-BE" baseline="0" dirty="0" smtClean="0"/>
              <a:t> generatie-indeling en de </a:t>
            </a:r>
            <a:r>
              <a:rPr lang="nl-BE" b="1" baseline="0" dirty="0" smtClean="0"/>
              <a:t>Nederlandse</a:t>
            </a:r>
            <a:r>
              <a:rPr lang="nl-BE" baseline="0" dirty="0" smtClean="0"/>
              <a:t> generatie-indeling.</a:t>
            </a:r>
          </a:p>
          <a:p>
            <a:r>
              <a:rPr lang="nl-BE" baseline="0" dirty="0" smtClean="0"/>
              <a:t>(we gaan hier later in de presentatie verder op in).</a:t>
            </a:r>
          </a:p>
          <a:p>
            <a:endParaRPr lang="nl-BE" baseline="0" dirty="0" smtClean="0"/>
          </a:p>
          <a:p>
            <a:r>
              <a:rPr lang="nl-BE" baseline="0" dirty="0" smtClean="0"/>
              <a:t>We kiezen voor de </a:t>
            </a:r>
            <a:r>
              <a:rPr lang="nl-BE" b="1" baseline="0" dirty="0" smtClean="0"/>
              <a:t>Nederlandse generatie-indeling</a:t>
            </a:r>
            <a:r>
              <a:rPr lang="nl-BE" baseline="0" dirty="0" smtClean="0"/>
              <a:t>, gebruikt door Aart Bontekoning (2010, 2012) en gebaseerd op werk van de Nederlandse socioloog Henk Becker.</a:t>
            </a:r>
          </a:p>
          <a:p>
            <a:endParaRPr lang="nl-BE" baseline="0" dirty="0" smtClean="0"/>
          </a:p>
          <a:p>
            <a:r>
              <a:rPr lang="nl-BE" baseline="0" dirty="0" smtClean="0"/>
              <a:t>In Nederland heeft Henk Becker zich rond 1993 bezig gehouden met het lokaliseren van generaties in de tijd.</a:t>
            </a:r>
          </a:p>
          <a:p>
            <a:r>
              <a:rPr lang="nl-BE" baseline="0" dirty="0" err="1" smtClean="0"/>
              <a:t>Becker’s</a:t>
            </a:r>
            <a:r>
              <a:rPr lang="nl-BE" baseline="0" dirty="0" smtClean="0"/>
              <a:t> indeling is rond 1999 getoetst door onderzoekers van de Universiteit Tilburg en in 2010 door het Sociaal Cultureel Planbureau.</a:t>
            </a:r>
          </a:p>
          <a:p>
            <a:r>
              <a:rPr lang="nl-BE" baseline="0" dirty="0" smtClean="0"/>
              <a:t>Zo’n 75 tot 80 procent van een grote representatieve groep Nederlanders herkende zich desgevraagd in de indeling.</a:t>
            </a:r>
          </a:p>
          <a:p>
            <a:r>
              <a:rPr lang="nl-BE" baseline="0" dirty="0" smtClean="0"/>
              <a:t>Dat betekent dat er een vrij sterk generatiebesef is in Nederland en dat de basisindeling van Becker hoogstwaarschijnlijk klopt.</a:t>
            </a:r>
          </a:p>
          <a:p>
            <a:r>
              <a:rPr lang="nl-BE" baseline="0" dirty="0" smtClean="0"/>
              <a:t>Aart Bontekoning (2012) geeft aan dat zijn onderzoek in ruim honderd Nederlandse bedrijven naar de overeenkomsten en verschillen tussen de werkende generaties de indeling van Becker bevestigt.</a:t>
            </a:r>
          </a:p>
          <a:p>
            <a:r>
              <a:rPr lang="nl-BE" baseline="0" dirty="0" smtClean="0"/>
              <a:t>(bron: Aart Bontekoning, 2012 – Generaties! Werk in uitvoering)</a:t>
            </a:r>
          </a:p>
          <a:p>
            <a:endParaRPr lang="nl-BE" baseline="0" dirty="0" smtClean="0"/>
          </a:p>
          <a:p>
            <a:r>
              <a:rPr lang="nl-BE" baseline="0" dirty="0" smtClean="0"/>
              <a:t>Voor Vlaanderen en België is er geen specifiek onderzoek voorhanden. </a:t>
            </a:r>
          </a:p>
          <a:p>
            <a:r>
              <a:rPr lang="nl-BE" baseline="0" dirty="0" smtClean="0"/>
              <a:t>Gezien de gelijklopende kenmerken tussen Vlaanderen en Nederland (o.a. het min of meer gelijklopen van maatschappelijke gebeurtenissen) nemen we aan dat de indeling volgens Becker ook kan gebruikt worden voor Vlaanderen. </a:t>
            </a:r>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7</a:t>
            </a:fld>
            <a:endParaRPr lang="nl-BE"/>
          </a:p>
        </p:txBody>
      </p:sp>
    </p:spTree>
    <p:extLst>
      <p:ext uri="{BB962C8B-B14F-4D97-AF65-F5344CB8AC3E}">
        <p14:creationId xmlns:p14="http://schemas.microsoft.com/office/powerpoint/2010/main" val="1914071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pPr>
              <a:defRPr/>
            </a:pPr>
            <a:r>
              <a:rPr lang="nl-BE" b="1" dirty="0" smtClean="0"/>
              <a:t>Generaties kunnen we als clusters of ‘puntenwolken’ voorstellen</a:t>
            </a:r>
          </a:p>
          <a:p>
            <a:pPr>
              <a:defRPr/>
            </a:pPr>
            <a:endParaRPr lang="nl-BE" b="0" dirty="0" smtClean="0"/>
          </a:p>
          <a:p>
            <a:pPr>
              <a:defRPr/>
            </a:pPr>
            <a:r>
              <a:rPr lang="nl-BE" b="0" dirty="0" smtClean="0"/>
              <a:t>De</a:t>
            </a:r>
            <a:r>
              <a:rPr lang="nl-BE" b="0" baseline="0" dirty="0" smtClean="0"/>
              <a:t> grenzen tussen generaties zijn niet heel strak te trekken.</a:t>
            </a:r>
          </a:p>
          <a:p>
            <a:pPr>
              <a:defRPr/>
            </a:pPr>
            <a:r>
              <a:rPr lang="nl-BE" b="0" baseline="0" dirty="0" smtClean="0"/>
              <a:t>Het komt regelmatig voor dat mensen uit grenscohorten zich of bij de oudere of bij de jongere generatie thuis voelen en soms bij beide.</a:t>
            </a:r>
          </a:p>
          <a:p>
            <a:pPr>
              <a:defRPr/>
            </a:pPr>
            <a:r>
              <a:rPr lang="nl-BE" b="0" baseline="0" dirty="0" smtClean="0"/>
              <a:t>Volgens Bontekoning (2012) lijkt er ook op dat een klein deel van een generatie, naar schatting zo’n 5 procent, zich thuis voelt bij alle generaties.</a:t>
            </a:r>
          </a:p>
          <a:p>
            <a:pPr>
              <a:defRPr/>
            </a:pPr>
            <a:endParaRPr lang="nl-BE" b="0" baseline="0" dirty="0" smtClean="0"/>
          </a:p>
          <a:p>
            <a:pPr>
              <a:defRPr/>
            </a:pPr>
            <a:r>
              <a:rPr lang="nl-BE" b="0" baseline="0" dirty="0" smtClean="0"/>
              <a:t>Om volgende redenen kunnen we generaties het best opvatten als clusters of puntenwolken:</a:t>
            </a:r>
            <a:endParaRPr lang="nl-BE" b="0" dirty="0" smtClean="0"/>
          </a:p>
          <a:p>
            <a:pPr marL="179178" indent="-179178">
              <a:buFont typeface="Arial" pitchFamily="34" charset="0"/>
              <a:buChar char="•"/>
              <a:defRPr/>
            </a:pPr>
            <a:r>
              <a:rPr lang="nl-BE" dirty="0" smtClean="0"/>
              <a:t>net om recht te doen aan de variatie die er ook binnen generaties heerst</a:t>
            </a:r>
          </a:p>
          <a:p>
            <a:pPr marL="179178" indent="-179178">
              <a:buFont typeface="Arial" pitchFamily="34" charset="0"/>
              <a:buChar char="•"/>
              <a:defRPr/>
            </a:pPr>
            <a:r>
              <a:rPr lang="nl-BE" dirty="0" smtClean="0"/>
              <a:t>Om duidelijk te maken dat generaties ‘elkaar raken’ en deels overlappen</a:t>
            </a:r>
          </a:p>
          <a:p>
            <a:pPr marL="179178" indent="-179178">
              <a:buFont typeface="Arial" pitchFamily="34" charset="0"/>
              <a:buChar char="•"/>
              <a:defRPr/>
            </a:pPr>
            <a:r>
              <a:rPr lang="nl-BE" dirty="0" smtClean="0"/>
              <a:t>Naargelang iemands</a:t>
            </a:r>
            <a:r>
              <a:rPr lang="nl-BE" baseline="0" dirty="0" smtClean="0"/>
              <a:t> </a:t>
            </a:r>
            <a:r>
              <a:rPr lang="nl-BE" dirty="0" smtClean="0"/>
              <a:t>plaats in de puntenwolk</a:t>
            </a:r>
            <a:r>
              <a:rPr lang="nl-BE" baseline="0" dirty="0" smtClean="0"/>
              <a:t> kan die meer of minder kenmerken vertonen </a:t>
            </a:r>
            <a:r>
              <a:rPr lang="nl-BE" dirty="0" smtClean="0"/>
              <a:t>van een bepaalde generatie</a:t>
            </a:r>
          </a:p>
          <a:p>
            <a:pPr marL="179178" indent="-179178">
              <a:buFont typeface="Arial" pitchFamily="34" charset="0"/>
              <a:buChar char="•"/>
              <a:defRPr/>
            </a:pPr>
            <a:endParaRPr lang="nl-BE" dirty="0" smtClean="0"/>
          </a:p>
          <a:p>
            <a:pPr>
              <a:defRPr/>
            </a:pPr>
            <a:r>
              <a:rPr lang="nl-BE" dirty="0" smtClean="0"/>
              <a:t>(op de afbeelding is</a:t>
            </a:r>
            <a:r>
              <a:rPr lang="nl-BE" baseline="0" dirty="0" smtClean="0"/>
              <a:t> het middelste geboortejaar per generatie weergegeven).</a:t>
            </a:r>
            <a:endParaRPr lang="nl-BE" dirty="0"/>
          </a:p>
        </p:txBody>
      </p:sp>
      <p:sp>
        <p:nvSpPr>
          <p:cNvPr id="4" name="Tijdelijke aanduiding voor dianummer 3"/>
          <p:cNvSpPr>
            <a:spLocks noGrp="1"/>
          </p:cNvSpPr>
          <p:nvPr>
            <p:ph type="sldNum" sz="quarter" idx="5"/>
          </p:nvPr>
        </p:nvSpPr>
        <p:spPr/>
        <p:txBody>
          <a:bodyPr/>
          <a:lstStyle/>
          <a:p>
            <a:pPr>
              <a:defRPr/>
            </a:pPr>
            <a:fld id="{045F7FD0-FEAE-42A0-A90B-6B990EB4973A}" type="slidenum">
              <a:rPr lang="nl-BE" smtClean="0"/>
              <a:pPr>
                <a:defRPr/>
              </a:pPr>
              <a:t>8</a:t>
            </a:fld>
            <a:endParaRPr 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dirty="0" smtClean="0"/>
              <a:t>Zoals aangegeven worden</a:t>
            </a:r>
            <a:r>
              <a:rPr lang="nl-BE" altLang="nl-BE" baseline="0" dirty="0" smtClean="0"/>
              <a:t> er meerdere generatie-indelingen gebruikt.</a:t>
            </a:r>
          </a:p>
          <a:p>
            <a:endParaRPr lang="nl-BE" altLang="nl-BE" baseline="0" dirty="0" smtClean="0"/>
          </a:p>
          <a:p>
            <a:r>
              <a:rPr lang="nl-BE" altLang="nl-BE" baseline="0" dirty="0" smtClean="0"/>
              <a:t>Aart Bontekoning (2012) geeft aan dat hij de wetenschappelijke basis voor de Angelsaksische indeling niet heeft kunnen vinden.</a:t>
            </a:r>
          </a:p>
          <a:p>
            <a:r>
              <a:rPr lang="nl-BE" altLang="nl-BE" baseline="0" dirty="0" smtClean="0"/>
              <a:t>Volgens hem zit het belangrijkste verschil tussen landen en werelddelen waarschijnlijk in de dynamiek tussen de generaties.</a:t>
            </a:r>
            <a:endParaRPr lang="nl-BE" altLang="nl-BE" dirty="0" smtClean="0"/>
          </a:p>
        </p:txBody>
      </p:sp>
      <p:sp>
        <p:nvSpPr>
          <p:cNvPr id="4" name="Tijdelijke aanduiding voor dianummer 3"/>
          <p:cNvSpPr>
            <a:spLocks noGrp="1"/>
          </p:cNvSpPr>
          <p:nvPr>
            <p:ph type="sldNum" sz="quarter" idx="5"/>
          </p:nvPr>
        </p:nvSpPr>
        <p:spPr/>
        <p:txBody>
          <a:bodyPr/>
          <a:lstStyle/>
          <a:p>
            <a:pPr>
              <a:defRPr/>
            </a:pPr>
            <a:fld id="{32862387-67DE-42F8-A436-45E3032F0286}" type="slidenum">
              <a:rPr lang="nl-BE" smtClean="0"/>
              <a:pPr>
                <a:defRPr/>
              </a:pPr>
              <a:t>9</a:t>
            </a:fld>
            <a:endParaRPr 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endParaRPr lang="nl-BE" sz="1300" dirty="0"/>
          </a:p>
          <a:p>
            <a:r>
              <a:rPr lang="nl-BE" sz="1300" dirty="0"/>
              <a:t>Een ideaaltype:</a:t>
            </a:r>
          </a:p>
          <a:p>
            <a:pPr marL="179178" indent="-179178">
              <a:buFont typeface="Arial" panose="020B0604020202020204" pitchFamily="34" charset="0"/>
              <a:buChar char="•"/>
            </a:pPr>
            <a:r>
              <a:rPr lang="nl-BE" sz="1300" dirty="0"/>
              <a:t>Is een abstracte beschrijving die bedoeld is om bepaalde kenmerken van de werkelijkheid te accentueren, zodat men een beter inzicht </a:t>
            </a:r>
            <a:r>
              <a:rPr lang="nl-BE" sz="1300" dirty="0" smtClean="0"/>
              <a:t>krijgt</a:t>
            </a:r>
          </a:p>
          <a:p>
            <a:pPr marL="179178" indent="-179178">
              <a:buFont typeface="Arial" panose="020B0604020202020204" pitchFamily="34" charset="0"/>
              <a:buChar char="•"/>
            </a:pPr>
            <a:r>
              <a:rPr lang="nl-BE" sz="1300" dirty="0" smtClean="0"/>
              <a:t>Het</a:t>
            </a:r>
            <a:r>
              <a:rPr lang="nl-BE" sz="1300" baseline="0" dirty="0" smtClean="0"/>
              <a:t> gaat dus om </a:t>
            </a:r>
            <a:r>
              <a:rPr lang="nl-BE" sz="1300" dirty="0" smtClean="0"/>
              <a:t>een </a:t>
            </a:r>
            <a:r>
              <a:rPr lang="nl-BE" sz="1300" dirty="0"/>
              <a:t>idee, een type, </a:t>
            </a:r>
            <a:r>
              <a:rPr lang="nl-BE" sz="1300" dirty="0" smtClean="0"/>
              <a:t>een model dat</a:t>
            </a:r>
            <a:r>
              <a:rPr lang="nl-BE" sz="1300" baseline="0" dirty="0" smtClean="0"/>
              <a:t> helpt de werkelijkheid (of een deel ervan) beter te begrijpen</a:t>
            </a:r>
            <a:r>
              <a:rPr lang="nl-BE" sz="1300" dirty="0"/>
              <a:t> </a:t>
            </a:r>
            <a:r>
              <a:rPr lang="nl-BE" sz="1300" dirty="0" smtClean="0"/>
              <a:t>- maar op zich niet</a:t>
            </a:r>
            <a:r>
              <a:rPr lang="nl-BE" sz="1300" baseline="0" dirty="0" smtClean="0"/>
              <a:t> de werkelijkheid is</a:t>
            </a:r>
          </a:p>
          <a:p>
            <a:pPr marL="0" indent="0">
              <a:buFont typeface="Arial" panose="020B0604020202020204" pitchFamily="34" charset="0"/>
              <a:buNone/>
            </a:pPr>
            <a:endParaRPr lang="nl-BE" sz="1300" baseline="0" dirty="0" smtClean="0"/>
          </a:p>
          <a:p>
            <a:pPr marL="0" indent="0">
              <a:buFont typeface="Arial" panose="020B0604020202020204" pitchFamily="34" charset="0"/>
              <a:buNone/>
            </a:pPr>
            <a:r>
              <a:rPr lang="nl-BE" sz="1300" baseline="0" dirty="0" err="1" smtClean="0"/>
              <a:t>Cfr</a:t>
            </a:r>
            <a:r>
              <a:rPr lang="nl-BE" sz="1300" baseline="0" dirty="0" smtClean="0"/>
              <a:t>. schilderij ‘</a:t>
            </a:r>
            <a:r>
              <a:rPr lang="nl-BE" sz="1300" baseline="0" dirty="0" err="1" smtClean="0"/>
              <a:t>ceci</a:t>
            </a:r>
            <a:r>
              <a:rPr lang="nl-BE" sz="1300" baseline="0" dirty="0" smtClean="0"/>
              <a:t> </a:t>
            </a:r>
            <a:r>
              <a:rPr lang="nl-BE" sz="1300" baseline="0" dirty="0" err="1" smtClean="0"/>
              <a:t>n’est</a:t>
            </a:r>
            <a:r>
              <a:rPr lang="nl-BE" sz="1300" baseline="0" dirty="0" smtClean="0"/>
              <a:t> pas </a:t>
            </a:r>
            <a:r>
              <a:rPr lang="nl-BE" sz="1300" baseline="0" dirty="0" err="1" smtClean="0"/>
              <a:t>une</a:t>
            </a:r>
            <a:r>
              <a:rPr lang="nl-BE" sz="1300" baseline="0" dirty="0" smtClean="0"/>
              <a:t> pipe’ van René </a:t>
            </a:r>
            <a:r>
              <a:rPr lang="nl-BE" sz="1300" baseline="0" dirty="0" err="1" smtClean="0"/>
              <a:t>Margritte</a:t>
            </a:r>
            <a:r>
              <a:rPr lang="nl-BE" sz="1300" baseline="0" dirty="0" smtClean="0"/>
              <a:t>: het schilderij is een afbeelding van een pijp, het is geen pijp.</a:t>
            </a:r>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10</a:t>
            </a:fld>
            <a:endParaRPr lang="nl-BE"/>
          </a:p>
        </p:txBody>
      </p:sp>
    </p:spTree>
    <p:extLst>
      <p:ext uri="{BB962C8B-B14F-4D97-AF65-F5344CB8AC3E}">
        <p14:creationId xmlns:p14="http://schemas.microsoft.com/office/powerpoint/2010/main" val="3691420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b="1" u="sng" dirty="0" smtClean="0"/>
              <a:t>Protestgeneratie (°1940-1955) – Ideaaltypische kenmerken</a:t>
            </a:r>
          </a:p>
          <a:p>
            <a:endParaRPr lang="nl-BE" dirty="0" smtClean="0"/>
          </a:p>
          <a:p>
            <a:r>
              <a:rPr lang="nl-BE" dirty="0" smtClean="0"/>
              <a:t>(leeftijd in 2014: 59</a:t>
            </a:r>
            <a:r>
              <a:rPr lang="nl-BE" baseline="0" dirty="0" smtClean="0"/>
              <a:t> tot 74 jaar)</a:t>
            </a:r>
            <a:endParaRPr lang="nl-BE" dirty="0" smtClean="0"/>
          </a:p>
          <a:p>
            <a:endParaRPr lang="nl-BE" dirty="0" smtClean="0"/>
          </a:p>
          <a:p>
            <a:pPr marL="179178" indent="-179178">
              <a:buFont typeface="Arial" panose="020B0604020202020204" pitchFamily="34" charset="0"/>
              <a:buChar char="•"/>
            </a:pPr>
            <a:r>
              <a:rPr lang="nl-BE" dirty="0" smtClean="0"/>
              <a:t>Zijn nog slechts in kleine aantallen aanwezig op de arbeidsmarkt</a:t>
            </a:r>
          </a:p>
          <a:p>
            <a:pPr marL="179178" indent="-179178">
              <a:buFont typeface="Arial" panose="020B0604020202020204" pitchFamily="34" charset="0"/>
              <a:buChar char="•"/>
            </a:pPr>
            <a:r>
              <a:rPr lang="nl-BE" dirty="0" smtClean="0"/>
              <a:t>Ervaring als een belangrijke troef:</a:t>
            </a:r>
            <a:r>
              <a:rPr lang="nl-BE" baseline="0" dirty="0" smtClean="0"/>
              <a:t> de mannen positioneren zich met hun staat van dienst. De vrouwen gedragen zich wat bescheiden, volgend en luisterend</a:t>
            </a:r>
            <a:endParaRPr lang="nl-BE" dirty="0" smtClean="0"/>
          </a:p>
          <a:p>
            <a:pPr marL="179178" indent="-179178">
              <a:buFont typeface="Arial" panose="020B0604020202020204" pitchFamily="34" charset="0"/>
              <a:buChar char="•"/>
            </a:pPr>
            <a:r>
              <a:rPr lang="nl-BE" dirty="0" smtClean="0"/>
              <a:t>Zijn trots op hun </a:t>
            </a:r>
            <a:r>
              <a:rPr lang="nl-BE" b="1" dirty="0" smtClean="0"/>
              <a:t>transformerende kracht</a:t>
            </a:r>
            <a:r>
              <a:rPr lang="nl-BE" dirty="0" smtClean="0"/>
              <a:t>, in het verleden en nu (hebben</a:t>
            </a:r>
            <a:r>
              <a:rPr lang="nl-BE" baseline="0" dirty="0" smtClean="0"/>
              <a:t> vaak een palmares op vlak van veranderingen, invoeren van nieuwe zaken,…)</a:t>
            </a:r>
            <a:endParaRPr lang="nl-BE" dirty="0" smtClean="0"/>
          </a:p>
          <a:p>
            <a:pPr marL="179178" indent="-179178">
              <a:buFont typeface="Arial" panose="020B0604020202020204" pitchFamily="34" charset="0"/>
              <a:buChar char="•"/>
            </a:pPr>
            <a:r>
              <a:rPr lang="nl-BE" dirty="0" smtClean="0"/>
              <a:t>Voelen zich vaak in het defensief gedrukt als het om maatschappelijke thema’s gaat (pensioenen, houdbaarheid welvaartsstaat,</a:t>
            </a:r>
            <a:r>
              <a:rPr lang="nl-BE" baseline="0" dirty="0" smtClean="0"/>
              <a:t> anciënniteitsregelingen)</a:t>
            </a:r>
          </a:p>
          <a:p>
            <a:pPr marL="179178" indent="-179178">
              <a:buFont typeface="Arial" panose="020B0604020202020204" pitchFamily="34" charset="0"/>
              <a:buChar char="•"/>
            </a:pPr>
            <a:r>
              <a:rPr lang="nl-BE" baseline="0" dirty="0" smtClean="0"/>
              <a:t>Vinden het belangrijk om het over visie en inhoud te hebben en dit kan vaak gebeuren via ‘abstracte discussies’: willen (elkaar) overtuigen via (lange) discussies.</a:t>
            </a:r>
          </a:p>
          <a:p>
            <a:pPr marL="179178" indent="-179178">
              <a:buFont typeface="Arial" panose="020B0604020202020204" pitchFamily="34" charset="0"/>
              <a:buChar char="•"/>
            </a:pPr>
            <a:r>
              <a:rPr lang="nl-BE" baseline="0" dirty="0" smtClean="0"/>
              <a:t>Vinden het belangrijk dat er leiding is, maar zijn vaak allergisch voor te veel autoriteit</a:t>
            </a:r>
          </a:p>
          <a:p>
            <a:pPr marL="179178" indent="-179178">
              <a:buFont typeface="Arial" panose="020B0604020202020204" pitchFamily="34" charset="0"/>
              <a:buChar char="•"/>
            </a:pPr>
            <a:r>
              <a:rPr lang="nl-BE" dirty="0" smtClean="0"/>
              <a:t>Sociaal vaardig - handig in organisatiepolitiek</a:t>
            </a:r>
          </a:p>
          <a:p>
            <a:pPr marL="179178" indent="-179178">
              <a:buFont typeface="Arial" panose="020B0604020202020204" pitchFamily="34" charset="0"/>
              <a:buChar char="•"/>
            </a:pPr>
            <a:r>
              <a:rPr lang="nl-BE" dirty="0" smtClean="0"/>
              <a:t>Statusgevoelig: willen erkend worden</a:t>
            </a:r>
            <a:r>
              <a:rPr lang="nl-BE" baseline="0" dirty="0" smtClean="0"/>
              <a:t> in hun rol</a:t>
            </a:r>
            <a:endParaRPr lang="nl-BE" dirty="0" smtClean="0"/>
          </a:p>
          <a:p>
            <a:pPr marL="179178" indent="-179178">
              <a:buFont typeface="Arial" panose="020B0604020202020204" pitchFamily="34" charset="0"/>
              <a:buChar char="•"/>
            </a:pPr>
            <a:r>
              <a:rPr lang="nl-BE" dirty="0" smtClean="0"/>
              <a:t>Eerder serieus en beleefd (afwachtend, vaak wat afstandelijk)</a:t>
            </a:r>
          </a:p>
          <a:p>
            <a:pPr marL="179178" indent="-179178">
              <a:buFont typeface="Arial" panose="020B0604020202020204" pitchFamily="34" charset="0"/>
              <a:buChar char="•"/>
            </a:pPr>
            <a:r>
              <a:rPr lang="nl-BE" dirty="0" smtClean="0"/>
              <a:t>Gericht op sfeer en samenhorigheid: verliezen</a:t>
            </a:r>
            <a:r>
              <a:rPr lang="nl-BE" baseline="0" dirty="0" smtClean="0"/>
              <a:t> snel proces en doel uit het oog, lijken van daaruit nood te hebben aan een voorzitter, leider, </a:t>
            </a:r>
            <a:r>
              <a:rPr lang="nl-BE" baseline="0" dirty="0" err="1" smtClean="0"/>
              <a:t>hierachie</a:t>
            </a:r>
            <a:r>
              <a:rPr lang="nl-BE" baseline="0" dirty="0" smtClean="0"/>
              <a:t> </a:t>
            </a:r>
            <a:endParaRPr lang="nl-BE" dirty="0" smtClean="0"/>
          </a:p>
          <a:p>
            <a:pPr marL="179178" indent="-179178">
              <a:buFont typeface="Arial" panose="020B0604020202020204" pitchFamily="34" charset="0"/>
              <a:buChar char="•"/>
            </a:pPr>
            <a:r>
              <a:rPr lang="nl-BE" dirty="0" smtClean="0"/>
              <a:t>Corrigeren (elkaar) voorzichtig, om de goede sfeer te waarborgen</a:t>
            </a:r>
          </a:p>
          <a:p>
            <a:pPr marL="179178" indent="-179178">
              <a:buFont typeface="Arial" panose="020B0604020202020204" pitchFamily="34" charset="0"/>
              <a:buChar char="•"/>
            </a:pPr>
            <a:r>
              <a:rPr lang="nl-BE" baseline="0" dirty="0" smtClean="0"/>
              <a:t>Zelf worden ze vaak door andere generaties als dominant ervaren</a:t>
            </a:r>
          </a:p>
          <a:p>
            <a:pPr marL="179178" indent="-179178">
              <a:buFont typeface="Arial" panose="020B0604020202020204" pitchFamily="34" charset="0"/>
              <a:buChar char="•"/>
            </a:pPr>
            <a:endParaRPr lang="nl-BE" dirty="0" smtClean="0"/>
          </a:p>
          <a:p>
            <a:endParaRPr lang="nl-BE" baseline="0" dirty="0" smtClean="0"/>
          </a:p>
          <a:p>
            <a:r>
              <a:rPr lang="nl-BE" baseline="0" dirty="0" smtClean="0"/>
              <a:t>bronnen: </a:t>
            </a:r>
          </a:p>
          <a:p>
            <a:pPr marL="171450" indent="-171450">
              <a:buFont typeface="Arial" panose="020B0604020202020204" pitchFamily="34" charset="0"/>
              <a:buChar char="•"/>
            </a:pPr>
            <a:r>
              <a:rPr lang="nl-BE" baseline="0" dirty="0" smtClean="0"/>
              <a:t>Miet Timmers, www.generatielink.be</a:t>
            </a:r>
          </a:p>
          <a:p>
            <a:pPr marL="171450" indent="-171450">
              <a:buFont typeface="Arial" panose="020B0604020202020204" pitchFamily="34" charset="0"/>
              <a:buChar char="•"/>
            </a:pPr>
            <a:r>
              <a:rPr lang="nl-BE" baseline="0" dirty="0" smtClean="0"/>
              <a:t>Aart Bontekoning (2010) – Het generatieraadsel</a:t>
            </a:r>
          </a:p>
          <a:p>
            <a:pPr marL="171450" indent="-171450">
              <a:buFont typeface="Arial" panose="020B0604020202020204" pitchFamily="34" charset="0"/>
              <a:buChar char="•"/>
            </a:pPr>
            <a:r>
              <a:rPr lang="nl-BE" baseline="0" dirty="0" smtClean="0"/>
              <a:t>Aart Bontekoning (2012) – Generaties! Werk in uitvoering</a:t>
            </a:r>
          </a:p>
          <a:p>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11</a:t>
            </a:fld>
            <a:endParaRPr lang="nl-BE"/>
          </a:p>
        </p:txBody>
      </p:sp>
    </p:spTree>
    <p:extLst>
      <p:ext uri="{BB962C8B-B14F-4D97-AF65-F5344CB8AC3E}">
        <p14:creationId xmlns:p14="http://schemas.microsoft.com/office/powerpoint/2010/main" val="3691420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CF0C701C-02C3-46F6-8DE8-926477B925C1}" type="datetimeFigureOut">
              <a:rPr lang="nl-BE" smtClean="0"/>
              <a:t>2/05/14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114899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F0C701C-02C3-46F6-8DE8-926477B925C1}" type="datetimeFigureOut">
              <a:rPr lang="nl-BE" smtClean="0"/>
              <a:t>2/05/14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187748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F0C701C-02C3-46F6-8DE8-926477B925C1}" type="datetimeFigureOut">
              <a:rPr lang="nl-BE" smtClean="0"/>
              <a:t>2/05/14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291043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F0C701C-02C3-46F6-8DE8-926477B925C1}" type="datetimeFigureOut">
              <a:rPr lang="nl-BE" smtClean="0"/>
              <a:t>2/05/14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118777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F0C701C-02C3-46F6-8DE8-926477B925C1}" type="datetimeFigureOut">
              <a:rPr lang="nl-BE" smtClean="0"/>
              <a:t>2/05/14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384574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CF0C701C-02C3-46F6-8DE8-926477B925C1}" type="datetimeFigureOut">
              <a:rPr lang="nl-BE" smtClean="0"/>
              <a:t>2/05/14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271947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CF0C701C-02C3-46F6-8DE8-926477B925C1}" type="datetimeFigureOut">
              <a:rPr lang="nl-BE" smtClean="0"/>
              <a:t>2/05/14</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233806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CF0C701C-02C3-46F6-8DE8-926477B925C1}" type="datetimeFigureOut">
              <a:rPr lang="nl-BE" smtClean="0"/>
              <a:t>2/05/14</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269247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F0C701C-02C3-46F6-8DE8-926477B925C1}" type="datetimeFigureOut">
              <a:rPr lang="nl-BE" smtClean="0"/>
              <a:t>2/05/14</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346463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F0C701C-02C3-46F6-8DE8-926477B925C1}" type="datetimeFigureOut">
              <a:rPr lang="nl-BE" smtClean="0"/>
              <a:t>2/05/14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62227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F0C701C-02C3-46F6-8DE8-926477B925C1}" type="datetimeFigureOut">
              <a:rPr lang="nl-BE" smtClean="0"/>
              <a:t>2/05/14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14134327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F0C701C-02C3-46F6-8DE8-926477B925C1}" type="datetimeFigureOut">
              <a:rPr lang="nl-BE" smtClean="0"/>
              <a:t>2/05/14</a:t>
            </a:fld>
            <a:endParaRPr lang="nl-BE"/>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E10F44C-1FF7-4EE4-9A16-E2911FF91A21}" type="slidenum">
              <a:rPr lang="nl-BE" smtClean="0"/>
              <a:t>‹nr.›</a:t>
            </a:fld>
            <a:endParaRPr lang="nl-BE"/>
          </a:p>
        </p:txBody>
      </p:sp>
    </p:spTree>
    <p:extLst>
      <p:ext uri="{BB962C8B-B14F-4D97-AF65-F5344CB8AC3E}">
        <p14:creationId xmlns:p14="http://schemas.microsoft.com/office/powerpoint/2010/main" val="981958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file://localhost/Users/dianeaerts/Dropbox/WISE%20MATERIAAL/POWERPOINTS/voor%20powerpoint-09.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hyperlink" Target="http://www.google.nl/url?sa=i&amp;rct=j&amp;q=&amp;esrc=s&amp;frm=1&amp;source=images&amp;cd=&amp;cad=rja&amp;uact=8&amp;docid=AYaJI6hjJZkEXM&amp;tbnid=ljeU5J7QuBslGM:&amp;ved=0CAUQjRw&amp;url=http://ewamaria030qra.blox.pl/&amp;ei=b1NiU4TLGcbnPLyEgYAC&amp;bvm=bv.65636070,d.ZWU&amp;psig=AFQjCNGys6Pyl9QwwtZjgYOpxJ6Ual6mUg&amp;ust=1399039207521361" TargetMode="External"/><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file://localhost/Users/dianeaerts/Dropbox/WISE%20MATERIAAL/POWERPOINTS/voor%20powerpoint-01.p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file://localhost/Users/dianeaerts/Dropbox/WISE%20MATERIAAL/POWERPOINTS/voor%20powerpoint-01.p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file://localhost/Users/dianeaerts/Dropbox/WISE%20MATERIAAL/POWERPOINTS/voor%20powerpoint-01.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file://localhost/Users/dianeaerts/Dropbox/WISE%20MATERIAAL/POWERPOINTS/voor%20powerpoint-01.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file://localhost/Users/dianeaerts/Dropbox/WISE%20MATERIAAL/POWERPOINTS/voor%20powerpoint-01.png" TargetMode="External"/><Relationship Id="rId6"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image" Target="../media/image6.png"/><Relationship Id="rId6" Type="http://schemas.openxmlformats.org/officeDocument/2006/relationships/image" Target="file://localhost/Users/dianeaerts/Dropbox/WISE%20MATERIAAL/POWERPOINTS/voor%20powerpoint-13.png"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image" Target="../media/image8.png"/><Relationship Id="rId6" Type="http://schemas.openxmlformats.org/officeDocument/2006/relationships/image" Target="file://localhost/Users/dianeaerts/Dropbox/WISE%20MATERIAAL/POWERPOINTS/voor%20powerpoint-08.png"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image" Target="../media/image9.png"/><Relationship Id="rId6" Type="http://schemas.openxmlformats.org/officeDocument/2006/relationships/image" Target="file://localhost/Users/dianeaerts/Dropbox/WISE%20MATERIAAL/POWERPOINTS/voor%20powerpoint-15.png"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image" Target="../media/image10.png"/><Relationship Id="rId6" Type="http://schemas.openxmlformats.org/officeDocument/2006/relationships/image" Target="file://localhost/Users/dianeaerts/Dropbox/WISE%20MATERIAAL/POWERPOINTS/voor%20powerpoint-14.png"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9.png" descr="/Users/dianeaerts/Dropbox/WISE MATERIAAL/POWERPOINTS/voor powerpoint-09.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5" name="Titel 1"/>
          <p:cNvSpPr txBox="1">
            <a:spLocks/>
          </p:cNvSpPr>
          <p:nvPr/>
        </p:nvSpPr>
        <p:spPr>
          <a:xfrm>
            <a:off x="251520" y="1815666"/>
            <a:ext cx="864096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BE" sz="2800" b="1" dirty="0" smtClean="0">
                <a:solidFill>
                  <a:schemeClr val="bg1"/>
                </a:solidFill>
                <a:latin typeface="Helvetica"/>
                <a:cs typeface="Helvetica"/>
              </a:rPr>
              <a:t>De generatiebril bij</a:t>
            </a:r>
            <a:br>
              <a:rPr lang="nl-BE" sz="2800" b="1" dirty="0" smtClean="0">
                <a:solidFill>
                  <a:schemeClr val="bg1"/>
                </a:solidFill>
                <a:latin typeface="Helvetica"/>
                <a:cs typeface="Helvetica"/>
              </a:rPr>
            </a:br>
            <a:r>
              <a:rPr lang="nl-BE" sz="2800" b="1" dirty="0" smtClean="0">
                <a:solidFill>
                  <a:schemeClr val="bg1"/>
                </a:solidFill>
                <a:latin typeface="Helvetica"/>
                <a:cs typeface="Helvetica"/>
              </a:rPr>
              <a:t>rekrutering en selectie</a:t>
            </a:r>
            <a:endParaRPr lang="nl-NL" sz="2800" b="1" dirty="0">
              <a:solidFill>
                <a:schemeClr val="bg1"/>
              </a:solidFill>
              <a:latin typeface="Helvetica"/>
              <a:cs typeface="Helvetica"/>
            </a:endParaRPr>
          </a:p>
        </p:txBody>
      </p:sp>
    </p:spTree>
    <p:extLst>
      <p:ext uri="{BB962C8B-B14F-4D97-AF65-F5344CB8AC3E}">
        <p14:creationId xmlns:p14="http://schemas.microsoft.com/office/powerpoint/2010/main" val="4121703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6" name="Titel 3"/>
          <p:cNvSpPr txBox="1">
            <a:spLocks/>
          </p:cNvSpPr>
          <p:nvPr/>
        </p:nvSpPr>
        <p:spPr>
          <a:xfrm>
            <a:off x="233541" y="267494"/>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Kenmerken van generaties</a:t>
            </a:r>
            <a:endParaRPr lang="nl-BE" altLang="nl-BE" sz="1300" dirty="0" smtClean="0">
              <a:solidFill>
                <a:srgbClr val="5A463C"/>
              </a:solidFill>
              <a:latin typeface="Proxima Nova Light"/>
            </a:endParaRPr>
          </a:p>
        </p:txBody>
      </p:sp>
      <p:sp>
        <p:nvSpPr>
          <p:cNvPr id="3" name="Tijdelijke aanduiding voor inhoud 2"/>
          <p:cNvSpPr>
            <a:spLocks noGrp="1"/>
          </p:cNvSpPr>
          <p:nvPr>
            <p:ph idx="1"/>
          </p:nvPr>
        </p:nvSpPr>
        <p:spPr>
          <a:xfrm>
            <a:off x="323850" y="1059582"/>
            <a:ext cx="8229600" cy="3394472"/>
          </a:xfrm>
        </p:spPr>
        <p:txBody>
          <a:bodyPr/>
          <a:lstStyle/>
          <a:p>
            <a:pPr marL="0" indent="0" algn="ctr">
              <a:spcBef>
                <a:spcPts val="0"/>
              </a:spcBef>
              <a:buNone/>
            </a:pPr>
            <a:r>
              <a:rPr lang="nl-BE" sz="2400" b="1" dirty="0" smtClean="0">
                <a:solidFill>
                  <a:srgbClr val="5A463C"/>
                </a:solidFill>
                <a:latin typeface="Helvetica"/>
                <a:cs typeface="Helvetica"/>
              </a:rPr>
              <a:t>Op de volgende dia’s omschrijven we aantal </a:t>
            </a:r>
            <a:r>
              <a:rPr lang="nl-BE" sz="2400" b="1" dirty="0" smtClean="0">
                <a:solidFill>
                  <a:srgbClr val="5A463C"/>
                </a:solidFill>
                <a:latin typeface="Helvetica"/>
                <a:cs typeface="Helvetica"/>
              </a:rPr>
              <a:t/>
            </a:r>
            <a:br>
              <a:rPr lang="nl-BE" sz="2400" b="1" dirty="0" smtClean="0">
                <a:solidFill>
                  <a:srgbClr val="5A463C"/>
                </a:solidFill>
                <a:latin typeface="Helvetica"/>
                <a:cs typeface="Helvetica"/>
              </a:rPr>
            </a:br>
            <a:r>
              <a:rPr lang="nl-BE" sz="2400" b="1" dirty="0" smtClean="0">
                <a:solidFill>
                  <a:srgbClr val="5A463C"/>
                </a:solidFill>
                <a:latin typeface="Helvetica"/>
                <a:cs typeface="Helvetica"/>
              </a:rPr>
              <a:t>‘</a:t>
            </a:r>
            <a:r>
              <a:rPr lang="nl-BE" sz="2400" b="1" dirty="0" smtClean="0">
                <a:solidFill>
                  <a:srgbClr val="5A463C"/>
                </a:solidFill>
                <a:latin typeface="Helvetica"/>
                <a:cs typeface="Helvetica"/>
              </a:rPr>
              <a:t>typische’ kenmerken voor elke generatie.</a:t>
            </a:r>
          </a:p>
          <a:p>
            <a:pPr marL="0" indent="0" algn="ctr">
              <a:spcBef>
                <a:spcPts val="0"/>
              </a:spcBef>
              <a:buNone/>
            </a:pPr>
            <a:r>
              <a:rPr lang="nl-BE" sz="2400" b="1" cap="all" dirty="0" smtClean="0">
                <a:solidFill>
                  <a:srgbClr val="5A463C"/>
                </a:solidFill>
                <a:latin typeface="Helvetica"/>
                <a:cs typeface="Helvetica"/>
              </a:rPr>
              <a:t/>
            </a:r>
            <a:br>
              <a:rPr lang="nl-BE" sz="2400" b="1" cap="all" dirty="0" smtClean="0">
                <a:solidFill>
                  <a:srgbClr val="5A463C"/>
                </a:solidFill>
                <a:latin typeface="Helvetica"/>
                <a:cs typeface="Helvetica"/>
              </a:rPr>
            </a:br>
            <a:r>
              <a:rPr lang="nl-BE" sz="2400" b="1" cap="all" dirty="0" smtClean="0">
                <a:solidFill>
                  <a:srgbClr val="5A463C"/>
                </a:solidFill>
                <a:latin typeface="Helvetica"/>
                <a:cs typeface="Helvetica"/>
              </a:rPr>
              <a:t>Opgelet</a:t>
            </a:r>
            <a:r>
              <a:rPr lang="nl-BE" sz="2400" b="1" cap="all" dirty="0" smtClean="0">
                <a:solidFill>
                  <a:srgbClr val="5A463C"/>
                </a:solidFill>
                <a:latin typeface="Helvetica"/>
                <a:cs typeface="Helvetica"/>
              </a:rPr>
              <a:t>: </a:t>
            </a:r>
          </a:p>
          <a:p>
            <a:pPr marL="0" indent="0" algn="ctr">
              <a:spcBef>
                <a:spcPts val="0"/>
              </a:spcBef>
              <a:buNone/>
            </a:pPr>
            <a:r>
              <a:rPr lang="nl-BE" sz="2400" b="1" dirty="0" smtClean="0">
                <a:solidFill>
                  <a:srgbClr val="5A463C"/>
                </a:solidFill>
                <a:latin typeface="Helvetica"/>
                <a:cs typeface="Helvetica"/>
              </a:rPr>
              <a:t>zie het als ‘ideaaltypes’, niet als ‘stereotypes’</a:t>
            </a:r>
          </a:p>
          <a:p>
            <a:pPr marL="0" indent="0">
              <a:lnSpc>
                <a:spcPct val="150000"/>
              </a:lnSpc>
              <a:buNone/>
            </a:pPr>
            <a:endParaRPr lang="nl-BE" dirty="0"/>
          </a:p>
        </p:txBody>
      </p:sp>
      <p:pic>
        <p:nvPicPr>
          <p:cNvPr id="1028" name="Picture 4" descr="http://2.bp.blogspot.com/-UIPg9qHqzh0/Tm-cdCvU7II/AAAAAAAAACI/K1xTTiu6cMw/s1600/rene_magritte-la_trahison_des_images-1300px.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8884" y="3147814"/>
            <a:ext cx="2746232" cy="142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074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3" name="Tijdelijke aanduiding voor inhoud 2"/>
          <p:cNvSpPr>
            <a:spLocks noGrp="1"/>
          </p:cNvSpPr>
          <p:nvPr>
            <p:ph idx="1"/>
          </p:nvPr>
        </p:nvSpPr>
        <p:spPr>
          <a:xfrm>
            <a:off x="1331640" y="987574"/>
            <a:ext cx="8229600" cy="3394472"/>
          </a:xfrm>
        </p:spPr>
        <p:txBody>
          <a:bodyPr>
            <a:noAutofit/>
          </a:bodyPr>
          <a:lstStyle/>
          <a:p>
            <a:pPr marL="514350" indent="-514350">
              <a:buClr>
                <a:srgbClr val="39A096"/>
              </a:buClr>
              <a:buFont typeface="+mj-lt"/>
              <a:buAutoNum type="arabicPeriod"/>
            </a:pPr>
            <a:r>
              <a:rPr lang="nl-BE" sz="1400" dirty="0" smtClean="0">
                <a:solidFill>
                  <a:srgbClr val="5A463C"/>
                </a:solidFill>
                <a:latin typeface="Helvetica"/>
                <a:cs typeface="Helvetica"/>
              </a:rPr>
              <a:t>Nog maar beperkt aanwezig op de arbeidsmarkt</a:t>
            </a:r>
          </a:p>
          <a:p>
            <a:pPr marL="514350" indent="-514350">
              <a:buClr>
                <a:srgbClr val="39A096"/>
              </a:buClr>
              <a:buFont typeface="+mj-lt"/>
              <a:buAutoNum type="arabicPeriod"/>
            </a:pPr>
            <a:r>
              <a:rPr lang="nl-BE" sz="1400" dirty="0" smtClean="0">
                <a:solidFill>
                  <a:srgbClr val="5A463C"/>
                </a:solidFill>
                <a:latin typeface="Helvetica"/>
                <a:cs typeface="Helvetica"/>
              </a:rPr>
              <a:t>Ervaring als een belangrijke troef</a:t>
            </a:r>
          </a:p>
          <a:p>
            <a:pPr marL="514350" indent="-514350">
              <a:buClr>
                <a:srgbClr val="39A096"/>
              </a:buClr>
              <a:buFont typeface="+mj-lt"/>
              <a:buAutoNum type="arabicPeriod"/>
            </a:pPr>
            <a:r>
              <a:rPr lang="nl-BE" sz="1400" dirty="0" smtClean="0">
                <a:solidFill>
                  <a:srgbClr val="5A463C"/>
                </a:solidFill>
                <a:latin typeface="Helvetica"/>
                <a:cs typeface="Helvetica"/>
              </a:rPr>
              <a:t>trots op transformerende kracht: veel bereikt!</a:t>
            </a:r>
          </a:p>
          <a:p>
            <a:pPr marL="514350" indent="-514350">
              <a:buClr>
                <a:srgbClr val="39A096"/>
              </a:buClr>
              <a:buFont typeface="+mj-lt"/>
              <a:buAutoNum type="arabicPeriod"/>
            </a:pPr>
            <a:r>
              <a:rPr lang="nl-BE" sz="1400" dirty="0" smtClean="0">
                <a:solidFill>
                  <a:srgbClr val="5A463C"/>
                </a:solidFill>
                <a:latin typeface="Helvetica"/>
                <a:cs typeface="Helvetica"/>
              </a:rPr>
              <a:t>Voelen zich vaak in het defensief gedrukt m.b.t. maatschappelijke thema’s </a:t>
            </a:r>
            <a:r>
              <a:rPr lang="nl-BE" sz="1400" dirty="0">
                <a:solidFill>
                  <a:srgbClr val="5A463C"/>
                </a:solidFill>
                <a:latin typeface="Helvetica"/>
                <a:cs typeface="Helvetica"/>
              </a:rPr>
              <a:t/>
            </a:r>
            <a:br>
              <a:rPr lang="nl-BE" sz="1400" dirty="0">
                <a:solidFill>
                  <a:srgbClr val="5A463C"/>
                </a:solidFill>
                <a:latin typeface="Helvetica"/>
                <a:cs typeface="Helvetica"/>
              </a:rPr>
            </a:br>
            <a:r>
              <a:rPr lang="nl-BE" sz="1400" dirty="0" smtClean="0">
                <a:solidFill>
                  <a:srgbClr val="5A463C"/>
                </a:solidFill>
                <a:latin typeface="Helvetica"/>
                <a:cs typeface="Helvetica"/>
              </a:rPr>
              <a:t>(</a:t>
            </a:r>
            <a:r>
              <a:rPr lang="nl-BE" sz="1400" dirty="0" smtClean="0">
                <a:solidFill>
                  <a:srgbClr val="5A463C"/>
                </a:solidFill>
                <a:latin typeface="Helvetica"/>
                <a:cs typeface="Helvetica"/>
              </a:rPr>
              <a:t>pensioenen, anciënniteit,…)</a:t>
            </a:r>
          </a:p>
          <a:p>
            <a:pPr marL="514350" indent="-514350">
              <a:buClr>
                <a:srgbClr val="39A096"/>
              </a:buClr>
              <a:buFont typeface="+mj-lt"/>
              <a:buAutoNum type="arabicPeriod"/>
            </a:pPr>
            <a:r>
              <a:rPr lang="nl-BE" sz="1400" dirty="0" smtClean="0">
                <a:solidFill>
                  <a:srgbClr val="5A463C"/>
                </a:solidFill>
                <a:latin typeface="Helvetica"/>
                <a:cs typeface="Helvetica"/>
              </a:rPr>
              <a:t>Hechten belang aan visie en inhoud</a:t>
            </a:r>
          </a:p>
          <a:p>
            <a:pPr marL="514350" indent="-514350">
              <a:buClr>
                <a:srgbClr val="39A096"/>
              </a:buClr>
              <a:buFont typeface="+mj-lt"/>
              <a:buAutoNum type="arabicPeriod"/>
            </a:pPr>
            <a:r>
              <a:rPr lang="nl-BE" sz="1400" dirty="0">
                <a:solidFill>
                  <a:srgbClr val="5A463C"/>
                </a:solidFill>
                <a:latin typeface="Helvetica"/>
                <a:cs typeface="Helvetica"/>
              </a:rPr>
              <a:t>Willen (elkaar) overtuigen, vaak via (abstracte) discussies</a:t>
            </a:r>
            <a:endParaRPr lang="nl-BE" sz="1400" dirty="0" smtClean="0">
              <a:solidFill>
                <a:srgbClr val="5A463C"/>
              </a:solidFill>
              <a:latin typeface="Helvetica"/>
              <a:cs typeface="Helvetica"/>
            </a:endParaRPr>
          </a:p>
          <a:p>
            <a:pPr marL="514350" indent="-514350">
              <a:buClr>
                <a:srgbClr val="39A096"/>
              </a:buClr>
              <a:buFont typeface="+mj-lt"/>
              <a:buAutoNum type="arabicPeriod"/>
            </a:pPr>
            <a:r>
              <a:rPr lang="nl-BE" sz="1400" dirty="0" smtClean="0">
                <a:solidFill>
                  <a:srgbClr val="5A463C"/>
                </a:solidFill>
                <a:latin typeface="Helvetica"/>
                <a:cs typeface="Helvetica"/>
              </a:rPr>
              <a:t>Vinden leiding belangrijk, maar vaak allergie voor teveel autoriteit</a:t>
            </a:r>
          </a:p>
          <a:p>
            <a:pPr marL="514350" indent="-514350">
              <a:buClr>
                <a:srgbClr val="39A096"/>
              </a:buClr>
              <a:buFont typeface="+mj-lt"/>
              <a:buAutoNum type="arabicPeriod"/>
            </a:pPr>
            <a:r>
              <a:rPr lang="nl-BE" sz="1400" dirty="0" smtClean="0">
                <a:solidFill>
                  <a:srgbClr val="5A463C"/>
                </a:solidFill>
                <a:latin typeface="Helvetica"/>
                <a:cs typeface="Helvetica"/>
              </a:rPr>
              <a:t>Sociaal vaardig - handig in organisatiepolitiek</a:t>
            </a:r>
          </a:p>
          <a:p>
            <a:pPr marL="514350" indent="-514350">
              <a:buClr>
                <a:srgbClr val="39A096"/>
              </a:buClr>
              <a:buFont typeface="+mj-lt"/>
              <a:buAutoNum type="arabicPeriod"/>
            </a:pPr>
            <a:r>
              <a:rPr lang="nl-BE" sz="1400" dirty="0" smtClean="0">
                <a:solidFill>
                  <a:srgbClr val="5A463C"/>
                </a:solidFill>
                <a:latin typeface="Helvetica"/>
                <a:cs typeface="Helvetica"/>
              </a:rPr>
              <a:t>Statusgevoelig</a:t>
            </a:r>
          </a:p>
          <a:p>
            <a:pPr marL="514350" indent="-514350">
              <a:buClr>
                <a:srgbClr val="39A096"/>
              </a:buClr>
              <a:buFont typeface="+mj-lt"/>
              <a:buAutoNum type="arabicPeriod"/>
            </a:pPr>
            <a:r>
              <a:rPr lang="nl-BE" sz="1400" dirty="0" smtClean="0">
                <a:solidFill>
                  <a:srgbClr val="5A463C"/>
                </a:solidFill>
                <a:latin typeface="Helvetica"/>
                <a:cs typeface="Helvetica"/>
              </a:rPr>
              <a:t>Eerder serieus en beleefd (afwachtend, vaak wat afstandelijk)</a:t>
            </a:r>
          </a:p>
          <a:p>
            <a:pPr marL="514350" indent="-514350">
              <a:buClr>
                <a:srgbClr val="39A096"/>
              </a:buClr>
              <a:buFont typeface="+mj-lt"/>
              <a:buAutoNum type="arabicPeriod"/>
            </a:pPr>
            <a:r>
              <a:rPr lang="nl-BE" sz="1400" dirty="0" smtClean="0">
                <a:solidFill>
                  <a:srgbClr val="5A463C"/>
                </a:solidFill>
                <a:latin typeface="Helvetica"/>
                <a:cs typeface="Helvetica"/>
              </a:rPr>
              <a:t>Gericht op sfeer en samenhorigheid</a:t>
            </a:r>
          </a:p>
          <a:p>
            <a:pPr marL="514350" indent="-514350">
              <a:buClr>
                <a:srgbClr val="39A096"/>
              </a:buClr>
              <a:buFont typeface="+mj-lt"/>
              <a:buAutoNum type="arabicPeriod"/>
            </a:pPr>
            <a:r>
              <a:rPr lang="nl-BE" sz="1400" dirty="0" smtClean="0">
                <a:solidFill>
                  <a:srgbClr val="5A463C"/>
                </a:solidFill>
                <a:latin typeface="Helvetica"/>
                <a:cs typeface="Helvetica"/>
              </a:rPr>
              <a:t>Corrigeren (elkaar) voorzichtig</a:t>
            </a:r>
          </a:p>
          <a:p>
            <a:pPr marL="514350" indent="-514350">
              <a:buClr>
                <a:srgbClr val="39A096"/>
              </a:buClr>
              <a:buFont typeface="+mj-lt"/>
              <a:buAutoNum type="arabicPeriod"/>
            </a:pPr>
            <a:r>
              <a:rPr lang="nl-BE" sz="1400" dirty="0">
                <a:solidFill>
                  <a:srgbClr val="5A463C"/>
                </a:solidFill>
                <a:latin typeface="Helvetica"/>
                <a:cs typeface="Helvetica"/>
              </a:rPr>
              <a:t>Andere generaties ervaren hun vaak als </a:t>
            </a:r>
            <a:r>
              <a:rPr lang="nl-BE" sz="1400" dirty="0" smtClean="0">
                <a:solidFill>
                  <a:srgbClr val="5A463C"/>
                </a:solidFill>
                <a:latin typeface="Helvetica"/>
                <a:cs typeface="Helvetica"/>
              </a:rPr>
              <a:t>dominant</a:t>
            </a:r>
          </a:p>
          <a:p>
            <a:endParaRPr lang="nl-BE" sz="1400" dirty="0" smtClean="0"/>
          </a:p>
          <a:p>
            <a:pPr marL="0" indent="0">
              <a:buNone/>
            </a:pPr>
            <a:endParaRPr lang="nl-BE" sz="1400" dirty="0"/>
          </a:p>
        </p:txBody>
      </p:sp>
      <p:sp>
        <p:nvSpPr>
          <p:cNvPr id="5" name="Titel 3"/>
          <p:cNvSpPr txBox="1">
            <a:spLocks/>
          </p:cNvSpPr>
          <p:nvPr/>
        </p:nvSpPr>
        <p:spPr>
          <a:xfrm>
            <a:off x="233541" y="267494"/>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kenmerken </a:t>
            </a:r>
            <a:r>
              <a:rPr lang="nl-BE" altLang="nl-BE" sz="2400" dirty="0" smtClean="0">
                <a:solidFill>
                  <a:srgbClr val="5A463C"/>
                </a:solidFill>
                <a:latin typeface="Helvetica Light"/>
                <a:cs typeface="Helvetica Light"/>
              </a:rPr>
              <a:t>PROTESTGENERATIE (°1940-1955)</a:t>
            </a:r>
            <a:endParaRPr lang="nl-BE" altLang="nl-BE" sz="1300" dirty="0" smtClean="0">
              <a:solidFill>
                <a:srgbClr val="5A463C"/>
              </a:solidFill>
              <a:latin typeface="Proxima Nova Light"/>
            </a:endParaRPr>
          </a:p>
        </p:txBody>
      </p:sp>
    </p:spTree>
    <p:extLst>
      <p:ext uri="{BB962C8B-B14F-4D97-AF65-F5344CB8AC3E}">
        <p14:creationId xmlns:p14="http://schemas.microsoft.com/office/powerpoint/2010/main" val="2603806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3" name="Tijdelijke aanduiding voor inhoud 2"/>
          <p:cNvSpPr>
            <a:spLocks noGrp="1"/>
          </p:cNvSpPr>
          <p:nvPr>
            <p:ph idx="1"/>
          </p:nvPr>
        </p:nvSpPr>
        <p:spPr>
          <a:xfrm>
            <a:off x="1382960" y="1059582"/>
            <a:ext cx="8229600" cy="3394472"/>
          </a:xfrm>
        </p:spPr>
        <p:txBody>
          <a:bodyPr>
            <a:noAutofit/>
          </a:bodyPr>
          <a:lstStyle/>
          <a:p>
            <a:pPr marL="514350" indent="-514350">
              <a:buClr>
                <a:srgbClr val="39A096"/>
              </a:buClr>
              <a:buFont typeface="+mj-lt"/>
              <a:buAutoNum type="arabicPeriod"/>
            </a:pPr>
            <a:r>
              <a:rPr lang="nl-BE" sz="1400" dirty="0" smtClean="0">
                <a:solidFill>
                  <a:srgbClr val="5A463C"/>
                </a:solidFill>
                <a:latin typeface="Helvetica"/>
                <a:cs typeface="Helvetica"/>
              </a:rPr>
              <a:t>Zal grote groep blijven op de arbeidsmarkt (‘langer werken’)</a:t>
            </a:r>
          </a:p>
          <a:p>
            <a:pPr marL="514350" indent="-514350">
              <a:buClr>
                <a:srgbClr val="39A096"/>
              </a:buClr>
              <a:buFont typeface="+mj-lt"/>
              <a:buAutoNum type="arabicPeriod"/>
            </a:pPr>
            <a:r>
              <a:rPr lang="nl-BE" sz="1400" dirty="0" smtClean="0">
                <a:solidFill>
                  <a:srgbClr val="5A463C"/>
                </a:solidFill>
                <a:latin typeface="Helvetica"/>
                <a:cs typeface="Helvetica"/>
              </a:rPr>
              <a:t>Plukten de vruchten democratisering hoger onderwijs</a:t>
            </a:r>
          </a:p>
          <a:p>
            <a:pPr marL="514350" indent="-514350">
              <a:buClr>
                <a:srgbClr val="39A096"/>
              </a:buClr>
              <a:buFont typeface="+mj-lt"/>
              <a:buAutoNum type="arabicPeriod"/>
            </a:pPr>
            <a:r>
              <a:rPr lang="nl-BE" sz="1400" dirty="0" smtClean="0">
                <a:solidFill>
                  <a:srgbClr val="5A463C"/>
                </a:solidFill>
                <a:latin typeface="Helvetica"/>
                <a:cs typeface="Helvetica"/>
              </a:rPr>
              <a:t>Vrouwen massaal op de arbeidsmarkt: tweeverdienersgezin als norm</a:t>
            </a:r>
          </a:p>
          <a:p>
            <a:pPr marL="514350" indent="-514350">
              <a:buClr>
                <a:srgbClr val="39A096"/>
              </a:buClr>
              <a:buFont typeface="+mj-lt"/>
              <a:buAutoNum type="arabicPeriod"/>
            </a:pPr>
            <a:r>
              <a:rPr lang="nl-BE" sz="1400" dirty="0" smtClean="0">
                <a:solidFill>
                  <a:srgbClr val="5A463C"/>
                </a:solidFill>
                <a:latin typeface="Helvetica"/>
                <a:cs typeface="Helvetica"/>
              </a:rPr>
              <a:t>Bescheiden (doe </a:t>
            </a:r>
            <a:r>
              <a:rPr lang="nl-BE" sz="1400" dirty="0">
                <a:solidFill>
                  <a:srgbClr val="5A463C"/>
                </a:solidFill>
                <a:latin typeface="Helvetica"/>
                <a:cs typeface="Helvetica"/>
              </a:rPr>
              <a:t>‘</a:t>
            </a:r>
            <a:r>
              <a:rPr lang="nl-BE" sz="1400" dirty="0" smtClean="0">
                <a:solidFill>
                  <a:srgbClr val="5A463C"/>
                </a:solidFill>
                <a:latin typeface="Helvetica"/>
                <a:cs typeface="Helvetica"/>
              </a:rPr>
              <a:t>gewoon’)</a:t>
            </a:r>
          </a:p>
          <a:p>
            <a:pPr marL="514350" indent="-514350">
              <a:buClr>
                <a:srgbClr val="39A096"/>
              </a:buClr>
              <a:buFont typeface="+mj-lt"/>
              <a:buAutoNum type="arabicPeriod"/>
            </a:pPr>
            <a:r>
              <a:rPr lang="nl-BE" sz="1400" dirty="0" smtClean="0">
                <a:solidFill>
                  <a:srgbClr val="5A463C"/>
                </a:solidFill>
                <a:latin typeface="Helvetica"/>
                <a:cs typeface="Helvetica"/>
              </a:rPr>
              <a:t>Verbindende generatie: zijn gericht op anderen</a:t>
            </a:r>
          </a:p>
          <a:p>
            <a:pPr marL="514350" indent="-514350">
              <a:buClr>
                <a:srgbClr val="39A096"/>
              </a:buClr>
              <a:buFont typeface="+mj-lt"/>
              <a:buAutoNum type="arabicPeriod"/>
            </a:pPr>
            <a:r>
              <a:rPr lang="nl-BE" sz="1400" dirty="0" smtClean="0">
                <a:solidFill>
                  <a:srgbClr val="5A463C"/>
                </a:solidFill>
                <a:latin typeface="Helvetica"/>
                <a:cs typeface="Helvetica"/>
              </a:rPr>
              <a:t>balanszoekers (team, organisatie, familie, werk/privé)</a:t>
            </a:r>
          </a:p>
          <a:p>
            <a:pPr marL="514350" indent="-514350">
              <a:buClr>
                <a:srgbClr val="39A096"/>
              </a:buClr>
              <a:buFont typeface="+mj-lt"/>
              <a:buAutoNum type="arabicPeriod"/>
            </a:pPr>
            <a:r>
              <a:rPr lang="nl-BE" sz="1400" dirty="0" smtClean="0">
                <a:solidFill>
                  <a:srgbClr val="5A463C"/>
                </a:solidFill>
                <a:latin typeface="Helvetica"/>
                <a:cs typeface="Helvetica"/>
              </a:rPr>
              <a:t>Oog voor diversiteit: benutten constructief verschillen</a:t>
            </a:r>
          </a:p>
          <a:p>
            <a:pPr marL="514350" indent="-514350">
              <a:buClr>
                <a:srgbClr val="39A096"/>
              </a:buClr>
              <a:buFont typeface="+mj-lt"/>
              <a:buAutoNum type="arabicPeriod"/>
            </a:pPr>
            <a:r>
              <a:rPr lang="nl-BE" sz="1400" dirty="0">
                <a:solidFill>
                  <a:srgbClr val="5A463C"/>
                </a:solidFill>
                <a:latin typeface="Helvetica"/>
                <a:cs typeface="Helvetica"/>
              </a:rPr>
              <a:t>Vinden leiding nemen niet makkelijk</a:t>
            </a:r>
          </a:p>
          <a:p>
            <a:pPr marL="514350" indent="-514350">
              <a:buClr>
                <a:srgbClr val="39A096"/>
              </a:buClr>
              <a:buFont typeface="+mj-lt"/>
              <a:buAutoNum type="arabicPeriod"/>
            </a:pPr>
            <a:r>
              <a:rPr lang="nl-BE" sz="1400" dirty="0" smtClean="0">
                <a:solidFill>
                  <a:srgbClr val="5A463C"/>
                </a:solidFill>
                <a:latin typeface="Helvetica"/>
                <a:cs typeface="Helvetica"/>
              </a:rPr>
              <a:t>Delen verantwoordelijkheid voor samenwerken en doelrealisering</a:t>
            </a:r>
          </a:p>
          <a:p>
            <a:pPr marL="514350" indent="-514350">
              <a:buClr>
                <a:srgbClr val="39A096"/>
              </a:buClr>
              <a:buFont typeface="+mj-lt"/>
              <a:buAutoNum type="arabicPeriod"/>
            </a:pPr>
            <a:r>
              <a:rPr lang="nl-BE" sz="1400" dirty="0" smtClean="0">
                <a:solidFill>
                  <a:srgbClr val="5A463C"/>
                </a:solidFill>
                <a:latin typeface="Helvetica"/>
                <a:cs typeface="Helvetica"/>
              </a:rPr>
              <a:t>Focus op kwaliteit en professionaliteit</a:t>
            </a:r>
          </a:p>
          <a:p>
            <a:pPr marL="514350" indent="-514350">
              <a:buClr>
                <a:srgbClr val="39A096"/>
              </a:buClr>
              <a:buFont typeface="+mj-lt"/>
              <a:buAutoNum type="arabicPeriod"/>
            </a:pPr>
            <a:r>
              <a:rPr lang="nl-BE" sz="1400" dirty="0" smtClean="0">
                <a:solidFill>
                  <a:srgbClr val="5A463C"/>
                </a:solidFill>
                <a:latin typeface="Helvetica"/>
                <a:cs typeface="Helvetica"/>
              </a:rPr>
              <a:t>Eerder risico-avers (nadruk op wat bewezen heeft te werken)</a:t>
            </a:r>
          </a:p>
          <a:p>
            <a:pPr marL="514350" indent="-514350">
              <a:buClr>
                <a:srgbClr val="39A096"/>
              </a:buClr>
              <a:buFont typeface="+mj-lt"/>
              <a:buAutoNum type="arabicPeriod"/>
            </a:pPr>
            <a:r>
              <a:rPr lang="nl-BE" sz="1400" dirty="0" smtClean="0">
                <a:solidFill>
                  <a:srgbClr val="5A463C"/>
                </a:solidFill>
                <a:latin typeface="Helvetica"/>
                <a:cs typeface="Helvetica"/>
              </a:rPr>
              <a:t>Consciëntieus en kostenbewust</a:t>
            </a:r>
          </a:p>
          <a:p>
            <a:pPr>
              <a:buClr>
                <a:srgbClr val="39A096"/>
              </a:buClr>
            </a:pPr>
            <a:endParaRPr lang="nl-BE" sz="1400" dirty="0" smtClean="0">
              <a:solidFill>
                <a:srgbClr val="5A463C"/>
              </a:solidFill>
              <a:latin typeface="Helvetica"/>
              <a:cs typeface="Helvetica"/>
            </a:endParaRPr>
          </a:p>
        </p:txBody>
      </p:sp>
      <p:sp>
        <p:nvSpPr>
          <p:cNvPr id="5" name="Titel 3"/>
          <p:cNvSpPr txBox="1">
            <a:spLocks/>
          </p:cNvSpPr>
          <p:nvPr/>
        </p:nvSpPr>
        <p:spPr>
          <a:xfrm>
            <a:off x="233541" y="267494"/>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Kenmerken GENERATIE X (°1955-1970)</a:t>
            </a:r>
            <a:endParaRPr lang="nl-BE" altLang="nl-BE" sz="1300" dirty="0" smtClean="0">
              <a:solidFill>
                <a:srgbClr val="5A463C"/>
              </a:solidFill>
              <a:latin typeface="Proxima Nova Light"/>
            </a:endParaRPr>
          </a:p>
        </p:txBody>
      </p:sp>
    </p:spTree>
    <p:extLst>
      <p:ext uri="{BB962C8B-B14F-4D97-AF65-F5344CB8AC3E}">
        <p14:creationId xmlns:p14="http://schemas.microsoft.com/office/powerpoint/2010/main" val="319570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3" name="Tijdelijke aanduiding voor inhoud 2"/>
          <p:cNvSpPr>
            <a:spLocks noGrp="1"/>
          </p:cNvSpPr>
          <p:nvPr>
            <p:ph idx="1"/>
          </p:nvPr>
        </p:nvSpPr>
        <p:spPr>
          <a:xfrm>
            <a:off x="1331640" y="987574"/>
            <a:ext cx="7272808" cy="3744416"/>
          </a:xfrm>
        </p:spPr>
        <p:txBody>
          <a:bodyPr>
            <a:noAutofit/>
          </a:bodyPr>
          <a:lstStyle/>
          <a:p>
            <a:pPr marL="514350" indent="-514350">
              <a:buClr>
                <a:srgbClr val="39A096"/>
              </a:buClr>
              <a:buFont typeface="+mj-lt"/>
              <a:buAutoNum type="arabicPeriod"/>
            </a:pPr>
            <a:r>
              <a:rPr lang="nl-BE" sz="1400" dirty="0" smtClean="0">
                <a:solidFill>
                  <a:srgbClr val="5A463C"/>
                </a:solidFill>
                <a:latin typeface="Helvetica"/>
                <a:cs typeface="Helvetica"/>
              </a:rPr>
              <a:t>kregen </a:t>
            </a:r>
            <a:r>
              <a:rPr lang="nl-BE" sz="1400" dirty="0">
                <a:solidFill>
                  <a:srgbClr val="5A463C"/>
                </a:solidFill>
                <a:latin typeface="Helvetica"/>
                <a:cs typeface="Helvetica"/>
              </a:rPr>
              <a:t>als kind </a:t>
            </a:r>
            <a:r>
              <a:rPr lang="nl-BE" sz="1400" dirty="0" smtClean="0">
                <a:solidFill>
                  <a:srgbClr val="5A463C"/>
                </a:solidFill>
                <a:latin typeface="Helvetica"/>
                <a:cs typeface="Helvetica"/>
              </a:rPr>
              <a:t>veel kansen – maar: keuzestress</a:t>
            </a:r>
            <a:endParaRPr lang="nl-BE" sz="1400" dirty="0">
              <a:solidFill>
                <a:srgbClr val="5A463C"/>
              </a:solidFill>
              <a:latin typeface="Helvetica"/>
              <a:cs typeface="Helvetica"/>
            </a:endParaRPr>
          </a:p>
          <a:p>
            <a:pPr marL="514350" indent="-514350">
              <a:buClr>
                <a:srgbClr val="39A096"/>
              </a:buClr>
              <a:buFont typeface="+mj-lt"/>
              <a:buAutoNum type="arabicPeriod"/>
            </a:pPr>
            <a:r>
              <a:rPr lang="nl-BE" sz="1400" dirty="0">
                <a:solidFill>
                  <a:srgbClr val="5A463C"/>
                </a:solidFill>
                <a:latin typeface="Helvetica"/>
                <a:cs typeface="Helvetica"/>
              </a:rPr>
              <a:t>Eerste generatie studenten die ‘internationaal ging’</a:t>
            </a:r>
          </a:p>
          <a:p>
            <a:pPr marL="514350" indent="-514350">
              <a:buClr>
                <a:srgbClr val="39A096"/>
              </a:buClr>
              <a:buFont typeface="+mj-lt"/>
              <a:buAutoNum type="arabicPeriod"/>
            </a:pPr>
            <a:r>
              <a:rPr lang="nl-BE" sz="1400" dirty="0" smtClean="0">
                <a:solidFill>
                  <a:srgbClr val="5A463C"/>
                </a:solidFill>
                <a:latin typeface="Helvetica"/>
                <a:cs typeface="Helvetica"/>
              </a:rPr>
              <a:t>Soms ‘Me-</a:t>
            </a:r>
            <a:r>
              <a:rPr lang="nl-BE" sz="1400" dirty="0" err="1" smtClean="0">
                <a:solidFill>
                  <a:srgbClr val="5A463C"/>
                </a:solidFill>
                <a:latin typeface="Helvetica"/>
                <a:cs typeface="Helvetica"/>
              </a:rPr>
              <a:t>generation</a:t>
            </a:r>
            <a:r>
              <a:rPr lang="nl-BE" sz="1400" dirty="0">
                <a:solidFill>
                  <a:srgbClr val="5A463C"/>
                </a:solidFill>
                <a:latin typeface="Helvetica"/>
                <a:cs typeface="Helvetica"/>
              </a:rPr>
              <a:t>’ genoemd</a:t>
            </a:r>
          </a:p>
          <a:p>
            <a:pPr marL="514350" indent="-514350">
              <a:buClr>
                <a:srgbClr val="39A096"/>
              </a:buClr>
              <a:buFont typeface="+mj-lt"/>
              <a:buAutoNum type="arabicPeriod"/>
            </a:pPr>
            <a:r>
              <a:rPr lang="nl-BE" sz="1400" dirty="0" smtClean="0">
                <a:solidFill>
                  <a:srgbClr val="5A463C"/>
                </a:solidFill>
                <a:latin typeface="Helvetica"/>
                <a:cs typeface="Helvetica"/>
              </a:rPr>
              <a:t>Zelfontplooiing is belangrijk: wat </a:t>
            </a:r>
            <a:r>
              <a:rPr lang="nl-BE" sz="1400" dirty="0">
                <a:solidFill>
                  <a:srgbClr val="5A463C"/>
                </a:solidFill>
                <a:latin typeface="Helvetica"/>
                <a:cs typeface="Helvetica"/>
              </a:rPr>
              <a:t>ze doen moet </a:t>
            </a:r>
            <a:r>
              <a:rPr lang="nl-BE" sz="1400" dirty="0" smtClean="0">
                <a:solidFill>
                  <a:srgbClr val="5A463C"/>
                </a:solidFill>
                <a:latin typeface="Helvetica"/>
                <a:cs typeface="Helvetica"/>
              </a:rPr>
              <a:t>aansluiten </a:t>
            </a:r>
            <a:r>
              <a:rPr lang="nl-BE" sz="1400" dirty="0">
                <a:solidFill>
                  <a:srgbClr val="5A463C"/>
                </a:solidFill>
                <a:latin typeface="Helvetica"/>
                <a:cs typeface="Helvetica"/>
              </a:rPr>
              <a:t>bij wie ze </a:t>
            </a:r>
            <a:r>
              <a:rPr lang="nl-BE" sz="1400" dirty="0" smtClean="0">
                <a:solidFill>
                  <a:srgbClr val="5A463C"/>
                </a:solidFill>
                <a:latin typeface="Helvetica"/>
                <a:cs typeface="Helvetica"/>
              </a:rPr>
              <a:t>zijn </a:t>
            </a:r>
          </a:p>
          <a:p>
            <a:pPr marL="514350" indent="-514350">
              <a:buClr>
                <a:srgbClr val="39A096"/>
              </a:buClr>
              <a:buFont typeface="+mj-lt"/>
              <a:buAutoNum type="arabicPeriod"/>
            </a:pPr>
            <a:r>
              <a:rPr lang="nl-BE" sz="1400" dirty="0" smtClean="0">
                <a:solidFill>
                  <a:srgbClr val="5A463C"/>
                </a:solidFill>
                <a:latin typeface="Helvetica"/>
                <a:cs typeface="Helvetica"/>
              </a:rPr>
              <a:t>vaak </a:t>
            </a:r>
            <a:r>
              <a:rPr lang="nl-BE" sz="1400" dirty="0">
                <a:solidFill>
                  <a:srgbClr val="5A463C"/>
                </a:solidFill>
                <a:latin typeface="Helvetica"/>
                <a:cs typeface="Helvetica"/>
              </a:rPr>
              <a:t>de motor van verandering</a:t>
            </a:r>
          </a:p>
          <a:p>
            <a:pPr marL="514350" indent="-514350">
              <a:buClr>
                <a:srgbClr val="39A096"/>
              </a:buClr>
              <a:buFont typeface="+mj-lt"/>
              <a:buAutoNum type="arabicPeriod"/>
            </a:pPr>
            <a:r>
              <a:rPr lang="nl-BE" sz="1400" dirty="0" smtClean="0">
                <a:solidFill>
                  <a:srgbClr val="5A463C"/>
                </a:solidFill>
                <a:latin typeface="Helvetica"/>
                <a:cs typeface="Helvetica"/>
              </a:rPr>
              <a:t>brachten </a:t>
            </a:r>
            <a:r>
              <a:rPr lang="nl-BE" sz="1400" dirty="0">
                <a:solidFill>
                  <a:srgbClr val="5A463C"/>
                </a:solidFill>
                <a:latin typeface="Helvetica"/>
                <a:cs typeface="Helvetica"/>
              </a:rPr>
              <a:t>computer, internet, snelle communicatie </a:t>
            </a:r>
            <a:r>
              <a:rPr lang="nl-BE" sz="1400" dirty="0" smtClean="0">
                <a:solidFill>
                  <a:srgbClr val="5A463C"/>
                </a:solidFill>
                <a:latin typeface="Helvetica"/>
                <a:cs typeface="Helvetica"/>
              </a:rPr>
              <a:t>op </a:t>
            </a:r>
            <a:r>
              <a:rPr lang="nl-BE" sz="1400" dirty="0">
                <a:solidFill>
                  <a:srgbClr val="5A463C"/>
                </a:solidFill>
                <a:latin typeface="Helvetica"/>
                <a:cs typeface="Helvetica"/>
              </a:rPr>
              <a:t>de werkvloer</a:t>
            </a:r>
          </a:p>
          <a:p>
            <a:pPr marL="514350" indent="-514350">
              <a:buClr>
                <a:srgbClr val="39A096"/>
              </a:buClr>
              <a:buFont typeface="+mj-lt"/>
              <a:buAutoNum type="arabicPeriod"/>
            </a:pPr>
            <a:r>
              <a:rPr lang="nl-BE" sz="1400" dirty="0">
                <a:solidFill>
                  <a:srgbClr val="5A463C"/>
                </a:solidFill>
                <a:latin typeface="Helvetica"/>
                <a:cs typeface="Helvetica"/>
              </a:rPr>
              <a:t>Steken de “X-</a:t>
            </a:r>
            <a:r>
              <a:rPr lang="nl-BE" sz="1400" dirty="0" err="1">
                <a:solidFill>
                  <a:srgbClr val="5A463C"/>
                </a:solidFill>
                <a:latin typeface="Helvetica"/>
                <a:cs typeface="Helvetica"/>
              </a:rPr>
              <a:t>ers</a:t>
            </a:r>
            <a:r>
              <a:rPr lang="nl-BE" sz="1400" dirty="0">
                <a:solidFill>
                  <a:srgbClr val="5A463C"/>
                </a:solidFill>
                <a:latin typeface="Helvetica"/>
                <a:cs typeface="Helvetica"/>
              </a:rPr>
              <a:t>” soms voorbij op hiërarchisch vlak</a:t>
            </a:r>
          </a:p>
          <a:p>
            <a:pPr marL="514350" indent="-514350">
              <a:buClr>
                <a:srgbClr val="39A096"/>
              </a:buClr>
              <a:buFont typeface="+mj-lt"/>
              <a:buAutoNum type="arabicPeriod"/>
            </a:pPr>
            <a:r>
              <a:rPr lang="nl-BE" sz="1400" dirty="0">
                <a:solidFill>
                  <a:srgbClr val="5A463C"/>
                </a:solidFill>
                <a:latin typeface="Helvetica"/>
                <a:cs typeface="Helvetica"/>
              </a:rPr>
              <a:t>Ze zijn analytisch zeer sterk</a:t>
            </a:r>
          </a:p>
          <a:p>
            <a:pPr marL="514350" indent="-514350">
              <a:buClr>
                <a:srgbClr val="39A096"/>
              </a:buClr>
              <a:buFont typeface="+mj-lt"/>
              <a:buAutoNum type="arabicPeriod"/>
            </a:pPr>
            <a:r>
              <a:rPr lang="nl-BE" sz="1400" dirty="0">
                <a:solidFill>
                  <a:srgbClr val="5A463C"/>
                </a:solidFill>
                <a:latin typeface="Helvetica"/>
                <a:cs typeface="Helvetica"/>
              </a:rPr>
              <a:t>Sterk in het interactief communiceren en </a:t>
            </a:r>
            <a:r>
              <a:rPr lang="nl-BE" sz="1400" dirty="0" smtClean="0">
                <a:solidFill>
                  <a:srgbClr val="5A463C"/>
                </a:solidFill>
                <a:latin typeface="Helvetica"/>
                <a:cs typeface="Helvetica"/>
              </a:rPr>
              <a:t>netwerken</a:t>
            </a:r>
          </a:p>
          <a:p>
            <a:pPr marL="514350" indent="-514350">
              <a:buClr>
                <a:srgbClr val="39A096"/>
              </a:buClr>
              <a:buFont typeface="+mj-lt"/>
              <a:buAutoNum type="arabicPeriod"/>
            </a:pPr>
            <a:r>
              <a:rPr lang="nl-BE" sz="1400" dirty="0" smtClean="0">
                <a:solidFill>
                  <a:srgbClr val="5A463C"/>
                </a:solidFill>
                <a:latin typeface="Helvetica"/>
                <a:cs typeface="Helvetica"/>
              </a:rPr>
              <a:t>Gericht op versnellen van besluitvormingsprocessen (‘pragmatisch’)</a:t>
            </a:r>
          </a:p>
          <a:p>
            <a:pPr marL="514350" indent="-514350">
              <a:buClr>
                <a:srgbClr val="39A096"/>
              </a:buClr>
              <a:buFont typeface="+mj-lt"/>
              <a:buAutoNum type="arabicPeriod"/>
            </a:pPr>
            <a:r>
              <a:rPr lang="nl-BE" sz="1400" dirty="0" smtClean="0">
                <a:solidFill>
                  <a:srgbClr val="5A463C"/>
                </a:solidFill>
                <a:latin typeface="Helvetica"/>
                <a:cs typeface="Helvetica"/>
              </a:rPr>
              <a:t>Ze </a:t>
            </a:r>
            <a:r>
              <a:rPr lang="nl-BE" sz="1400" dirty="0">
                <a:solidFill>
                  <a:srgbClr val="5A463C"/>
                </a:solidFill>
                <a:latin typeface="Helvetica"/>
                <a:cs typeface="Helvetica"/>
              </a:rPr>
              <a:t>leren continu, liefst al </a:t>
            </a:r>
            <a:r>
              <a:rPr lang="nl-BE" sz="1400" dirty="0" smtClean="0">
                <a:solidFill>
                  <a:srgbClr val="5A463C"/>
                </a:solidFill>
                <a:latin typeface="Helvetica"/>
                <a:cs typeface="Helvetica"/>
              </a:rPr>
              <a:t>uitvoerend </a:t>
            </a:r>
            <a:r>
              <a:rPr lang="nl-BE" sz="1400" dirty="0">
                <a:solidFill>
                  <a:srgbClr val="5A463C"/>
                </a:solidFill>
                <a:latin typeface="Helvetica"/>
                <a:cs typeface="Helvetica"/>
              </a:rPr>
              <a:t> (‘pragmatisch</a:t>
            </a:r>
            <a:r>
              <a:rPr lang="nl-BE" sz="1400" dirty="0" smtClean="0">
                <a:solidFill>
                  <a:srgbClr val="5A463C"/>
                </a:solidFill>
                <a:latin typeface="Helvetica"/>
                <a:cs typeface="Helvetica"/>
              </a:rPr>
              <a:t>’)</a:t>
            </a:r>
            <a:endParaRPr lang="nl-BE" sz="1400" dirty="0">
              <a:solidFill>
                <a:srgbClr val="5A463C"/>
              </a:solidFill>
              <a:latin typeface="Helvetica"/>
              <a:cs typeface="Helvetica"/>
            </a:endParaRPr>
          </a:p>
          <a:p>
            <a:pPr marL="514350" indent="-514350">
              <a:buClr>
                <a:srgbClr val="39A096"/>
              </a:buClr>
              <a:buFont typeface="+mj-lt"/>
              <a:buAutoNum type="arabicPeriod"/>
            </a:pPr>
            <a:r>
              <a:rPr lang="nl-BE" sz="1400" dirty="0" smtClean="0">
                <a:solidFill>
                  <a:srgbClr val="5A463C"/>
                </a:solidFill>
                <a:latin typeface="Helvetica"/>
                <a:cs typeface="Helvetica"/>
              </a:rPr>
              <a:t>Willen rechtstreekse </a:t>
            </a:r>
            <a:r>
              <a:rPr lang="nl-BE" sz="1400" dirty="0">
                <a:solidFill>
                  <a:srgbClr val="5A463C"/>
                </a:solidFill>
                <a:latin typeface="Helvetica"/>
                <a:cs typeface="Helvetica"/>
              </a:rPr>
              <a:t>feedback en direct </a:t>
            </a:r>
            <a:r>
              <a:rPr lang="nl-BE" sz="1400" dirty="0" smtClean="0">
                <a:solidFill>
                  <a:srgbClr val="5A463C"/>
                </a:solidFill>
                <a:latin typeface="Helvetica"/>
                <a:cs typeface="Helvetica"/>
              </a:rPr>
              <a:t>verbeteren (‘</a:t>
            </a:r>
            <a:r>
              <a:rPr lang="nl-BE" sz="1400" dirty="0">
                <a:solidFill>
                  <a:srgbClr val="5A463C"/>
                </a:solidFill>
                <a:latin typeface="Helvetica"/>
                <a:cs typeface="Helvetica"/>
              </a:rPr>
              <a:t>pragmatisch</a:t>
            </a:r>
            <a:r>
              <a:rPr lang="nl-BE" sz="1400" dirty="0" smtClean="0">
                <a:solidFill>
                  <a:srgbClr val="5A463C"/>
                </a:solidFill>
                <a:latin typeface="Helvetica"/>
                <a:cs typeface="Helvetica"/>
              </a:rPr>
              <a:t>’)</a:t>
            </a:r>
          </a:p>
          <a:p>
            <a:pPr marL="514350" indent="-514350">
              <a:buClr>
                <a:srgbClr val="39A096"/>
              </a:buClr>
              <a:buFont typeface="+mj-lt"/>
              <a:buAutoNum type="arabicPeriod"/>
            </a:pPr>
            <a:r>
              <a:rPr lang="nl-BE" sz="1400" dirty="0" err="1" smtClean="0">
                <a:solidFill>
                  <a:srgbClr val="5A463C"/>
                </a:solidFill>
                <a:latin typeface="Helvetica"/>
                <a:cs typeface="Helvetica"/>
              </a:rPr>
              <a:t>Aanpassers</a:t>
            </a:r>
            <a:r>
              <a:rPr lang="nl-BE" sz="1400" dirty="0" smtClean="0">
                <a:solidFill>
                  <a:srgbClr val="5A463C"/>
                </a:solidFill>
                <a:latin typeface="Helvetica"/>
                <a:cs typeface="Helvetica"/>
              </a:rPr>
              <a:t>: haken snel af bij tegenwind, gaan confrontatie uit de weg</a:t>
            </a:r>
          </a:p>
          <a:p>
            <a:pPr marL="514350" indent="-514350">
              <a:buClr>
                <a:srgbClr val="39A096"/>
              </a:buClr>
              <a:buFont typeface="+mj-lt"/>
              <a:buAutoNum type="arabicPeriod"/>
            </a:pPr>
            <a:r>
              <a:rPr lang="nl-BE" sz="1400" dirty="0" smtClean="0">
                <a:solidFill>
                  <a:srgbClr val="5A463C"/>
                </a:solidFill>
                <a:latin typeface="Helvetica"/>
                <a:cs typeface="Helvetica"/>
              </a:rPr>
              <a:t>Weinig geduld</a:t>
            </a:r>
            <a:endParaRPr lang="nl-BE" sz="1400" dirty="0">
              <a:solidFill>
                <a:srgbClr val="5A463C"/>
              </a:solidFill>
              <a:latin typeface="Helvetica"/>
              <a:cs typeface="Helvetica"/>
            </a:endParaRPr>
          </a:p>
        </p:txBody>
      </p:sp>
      <p:sp>
        <p:nvSpPr>
          <p:cNvPr id="5" name="Titel 3"/>
          <p:cNvSpPr txBox="1">
            <a:spLocks/>
          </p:cNvSpPr>
          <p:nvPr/>
        </p:nvSpPr>
        <p:spPr>
          <a:xfrm>
            <a:off x="233541" y="267494"/>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kenmerken PRAGMATISCHE GENERATIE (°1970-1985)</a:t>
            </a:r>
            <a:endParaRPr lang="nl-BE" altLang="nl-BE" sz="1300" dirty="0" smtClean="0">
              <a:solidFill>
                <a:srgbClr val="5A463C"/>
              </a:solidFill>
              <a:latin typeface="Proxima Nova Light"/>
            </a:endParaRPr>
          </a:p>
        </p:txBody>
      </p:sp>
    </p:spTree>
    <p:extLst>
      <p:ext uri="{BB962C8B-B14F-4D97-AF65-F5344CB8AC3E}">
        <p14:creationId xmlns:p14="http://schemas.microsoft.com/office/powerpoint/2010/main" val="3195707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3" name="Tijdelijke aanduiding voor inhoud 2"/>
          <p:cNvSpPr>
            <a:spLocks noGrp="1"/>
          </p:cNvSpPr>
          <p:nvPr>
            <p:ph idx="1"/>
          </p:nvPr>
        </p:nvSpPr>
        <p:spPr>
          <a:xfrm>
            <a:off x="1331640" y="1059582"/>
            <a:ext cx="8229600" cy="3693858"/>
          </a:xfrm>
        </p:spPr>
        <p:txBody>
          <a:bodyPr>
            <a:noAutofit/>
          </a:bodyPr>
          <a:lstStyle/>
          <a:p>
            <a:pPr marL="514350" indent="-514350">
              <a:spcBef>
                <a:spcPts val="0"/>
              </a:spcBef>
              <a:buClr>
                <a:srgbClr val="39A096"/>
              </a:buClr>
              <a:buFont typeface="+mj-lt"/>
              <a:buAutoNum type="arabicPeriod"/>
              <a:defRPr/>
            </a:pPr>
            <a:r>
              <a:rPr lang="nl-BE" sz="1500" dirty="0" smtClean="0">
                <a:solidFill>
                  <a:srgbClr val="5A463C"/>
                </a:solidFill>
                <a:latin typeface="Helvetica"/>
                <a:cs typeface="Helvetica"/>
              </a:rPr>
              <a:t>“</a:t>
            </a:r>
            <a:r>
              <a:rPr lang="nl-BE" sz="1500" dirty="0" err="1">
                <a:solidFill>
                  <a:srgbClr val="5A463C"/>
                </a:solidFill>
                <a:latin typeface="Helvetica"/>
                <a:cs typeface="Helvetica"/>
              </a:rPr>
              <a:t>Ketnet</a:t>
            </a:r>
            <a:r>
              <a:rPr lang="nl-BE" sz="1500" dirty="0">
                <a:solidFill>
                  <a:srgbClr val="5A463C"/>
                </a:solidFill>
                <a:latin typeface="Helvetica"/>
                <a:cs typeface="Helvetica"/>
              </a:rPr>
              <a:t>”-</a:t>
            </a:r>
            <a:r>
              <a:rPr lang="nl-BE" sz="1500" dirty="0" smtClean="0">
                <a:solidFill>
                  <a:srgbClr val="5A463C"/>
                </a:solidFill>
                <a:latin typeface="Helvetica"/>
                <a:cs typeface="Helvetica"/>
              </a:rPr>
              <a:t>generatie - applausgeneratie</a:t>
            </a:r>
            <a:endParaRPr lang="nl-BE" sz="1500" dirty="0">
              <a:solidFill>
                <a:srgbClr val="5A463C"/>
              </a:solidFill>
              <a:latin typeface="Helvetica"/>
              <a:cs typeface="Helvetica"/>
            </a:endParaRPr>
          </a:p>
          <a:p>
            <a:pPr marL="514350" indent="-514350">
              <a:spcBef>
                <a:spcPts val="0"/>
              </a:spcBef>
              <a:buClr>
                <a:srgbClr val="39A096"/>
              </a:buClr>
              <a:buFont typeface="+mj-lt"/>
              <a:buAutoNum type="arabicPeriod"/>
              <a:defRPr/>
            </a:pPr>
            <a:r>
              <a:rPr lang="nl-BE" sz="1500" dirty="0" smtClean="0">
                <a:solidFill>
                  <a:srgbClr val="5A463C"/>
                </a:solidFill>
                <a:latin typeface="Helvetica"/>
                <a:cs typeface="Helvetica"/>
              </a:rPr>
              <a:t>Veroorzaken ‘schok</a:t>
            </a:r>
            <a:r>
              <a:rPr lang="nl-BE" sz="1500" dirty="0">
                <a:solidFill>
                  <a:srgbClr val="5A463C"/>
                </a:solidFill>
                <a:latin typeface="Helvetica"/>
                <a:cs typeface="Helvetica"/>
              </a:rPr>
              <a:t>’ op de werkvloer</a:t>
            </a:r>
          </a:p>
          <a:p>
            <a:pPr marL="514350" indent="-514350">
              <a:spcBef>
                <a:spcPts val="0"/>
              </a:spcBef>
              <a:buClr>
                <a:srgbClr val="39A096"/>
              </a:buClr>
              <a:buFont typeface="+mj-lt"/>
              <a:buAutoNum type="arabicPeriod"/>
              <a:defRPr/>
            </a:pPr>
            <a:r>
              <a:rPr lang="nl-BE" sz="1500" dirty="0">
                <a:solidFill>
                  <a:srgbClr val="5A463C"/>
                </a:solidFill>
                <a:latin typeface="Helvetica"/>
                <a:cs typeface="Helvetica"/>
              </a:rPr>
              <a:t>Hoge verwachtingen naar werkgever toe</a:t>
            </a:r>
          </a:p>
          <a:p>
            <a:pPr marL="514350" indent="-514350">
              <a:spcBef>
                <a:spcPts val="0"/>
              </a:spcBef>
              <a:buClr>
                <a:srgbClr val="39A096"/>
              </a:buClr>
              <a:buFont typeface="+mj-lt"/>
              <a:buAutoNum type="arabicPeriod"/>
              <a:defRPr/>
            </a:pPr>
            <a:r>
              <a:rPr lang="nl-BE" sz="1500" dirty="0" smtClean="0">
                <a:solidFill>
                  <a:srgbClr val="5A463C"/>
                </a:solidFill>
                <a:latin typeface="Helvetica"/>
                <a:cs typeface="Helvetica"/>
              </a:rPr>
              <a:t>Prioriteit  </a:t>
            </a:r>
            <a:r>
              <a:rPr lang="nl-BE" sz="1500" dirty="0">
                <a:solidFill>
                  <a:srgbClr val="5A463C"/>
                </a:solidFill>
                <a:latin typeface="Helvetica"/>
                <a:cs typeface="Helvetica"/>
              </a:rPr>
              <a:t>één </a:t>
            </a:r>
            <a:r>
              <a:rPr lang="nl-BE" sz="1500" dirty="0" smtClean="0">
                <a:solidFill>
                  <a:srgbClr val="5A463C"/>
                </a:solidFill>
                <a:latin typeface="Helvetica"/>
                <a:cs typeface="Helvetica"/>
              </a:rPr>
              <a:t>in werk </a:t>
            </a:r>
            <a:r>
              <a:rPr lang="nl-BE" sz="1500" dirty="0">
                <a:solidFill>
                  <a:srgbClr val="5A463C"/>
                </a:solidFill>
                <a:latin typeface="Helvetica"/>
                <a:cs typeface="Helvetica"/>
              </a:rPr>
              <a:t>= goede combinatie arbeid en privéleven/gezin </a:t>
            </a:r>
          </a:p>
          <a:p>
            <a:pPr marL="514350" indent="-514350">
              <a:spcBef>
                <a:spcPts val="0"/>
              </a:spcBef>
              <a:buClr>
                <a:srgbClr val="39A096"/>
              </a:buClr>
              <a:buFont typeface="+mj-lt"/>
              <a:buAutoNum type="arabicPeriod"/>
              <a:defRPr/>
            </a:pPr>
            <a:r>
              <a:rPr lang="nl-BE" sz="1500" dirty="0" smtClean="0">
                <a:solidFill>
                  <a:srgbClr val="5A463C"/>
                </a:solidFill>
                <a:latin typeface="Helvetica"/>
                <a:cs typeface="Helvetica"/>
              </a:rPr>
              <a:t>Hechten veel belang  aan sociale </a:t>
            </a:r>
            <a:r>
              <a:rPr lang="nl-BE" sz="1500" dirty="0">
                <a:solidFill>
                  <a:srgbClr val="5A463C"/>
                </a:solidFill>
                <a:latin typeface="Helvetica"/>
                <a:cs typeface="Helvetica"/>
              </a:rPr>
              <a:t>sfeer, carrièremogelijkheden, boeiende </a:t>
            </a:r>
            <a:r>
              <a:rPr lang="nl-BE" sz="1500" dirty="0" err="1">
                <a:solidFill>
                  <a:srgbClr val="5A463C"/>
                </a:solidFill>
                <a:latin typeface="Helvetica"/>
                <a:cs typeface="Helvetica"/>
              </a:rPr>
              <a:t>jobinhoud</a:t>
            </a:r>
            <a:endParaRPr lang="nl-BE" sz="1500" dirty="0">
              <a:solidFill>
                <a:srgbClr val="5A463C"/>
              </a:solidFill>
              <a:latin typeface="Helvetica"/>
              <a:cs typeface="Helvetica"/>
            </a:endParaRPr>
          </a:p>
          <a:p>
            <a:pPr marL="514350" indent="-514350">
              <a:spcBef>
                <a:spcPts val="0"/>
              </a:spcBef>
              <a:buClr>
                <a:srgbClr val="39A096"/>
              </a:buClr>
              <a:buFont typeface="+mj-lt"/>
              <a:buAutoNum type="arabicPeriod"/>
              <a:defRPr/>
            </a:pPr>
            <a:r>
              <a:rPr lang="nl-BE" sz="1500" dirty="0">
                <a:solidFill>
                  <a:srgbClr val="5A463C"/>
                </a:solidFill>
                <a:latin typeface="Helvetica"/>
                <a:cs typeface="Helvetica"/>
              </a:rPr>
              <a:t>Veel nood aan aangepaste feedback en ondersteuning</a:t>
            </a:r>
          </a:p>
          <a:p>
            <a:pPr marL="514350" indent="-514350">
              <a:spcBef>
                <a:spcPts val="0"/>
              </a:spcBef>
              <a:buClr>
                <a:srgbClr val="39A096"/>
              </a:buClr>
              <a:buFont typeface="+mj-lt"/>
              <a:buAutoNum type="arabicPeriod"/>
              <a:defRPr/>
            </a:pPr>
            <a:r>
              <a:rPr lang="nl-BE" sz="1500" dirty="0" smtClean="0">
                <a:solidFill>
                  <a:srgbClr val="5A463C"/>
                </a:solidFill>
                <a:latin typeface="Helvetica"/>
                <a:cs typeface="Helvetica"/>
              </a:rPr>
              <a:t>Communiceren veel en tegelijk: </a:t>
            </a:r>
            <a:r>
              <a:rPr lang="nl-BE" sz="1500" dirty="0">
                <a:solidFill>
                  <a:srgbClr val="5A463C"/>
                </a:solidFill>
                <a:latin typeface="Helvetica"/>
                <a:cs typeface="Helvetica"/>
              </a:rPr>
              <a:t>open, direct en </a:t>
            </a:r>
            <a:r>
              <a:rPr lang="nl-BE" sz="1500" dirty="0" smtClean="0">
                <a:solidFill>
                  <a:srgbClr val="5A463C"/>
                </a:solidFill>
                <a:latin typeface="Helvetica"/>
                <a:cs typeface="Helvetica"/>
              </a:rPr>
              <a:t>informeel</a:t>
            </a:r>
            <a:endParaRPr lang="nl-BE" sz="1500" dirty="0">
              <a:solidFill>
                <a:srgbClr val="5A463C"/>
              </a:solidFill>
              <a:latin typeface="Helvetica"/>
              <a:cs typeface="Helvetica"/>
            </a:endParaRPr>
          </a:p>
          <a:p>
            <a:pPr marL="514350" indent="-514350">
              <a:spcBef>
                <a:spcPts val="0"/>
              </a:spcBef>
              <a:buClr>
                <a:srgbClr val="39A096"/>
              </a:buClr>
              <a:buFont typeface="+mj-lt"/>
              <a:buAutoNum type="arabicPeriod"/>
              <a:defRPr/>
            </a:pPr>
            <a:r>
              <a:rPr lang="nl-BE" sz="1500" dirty="0">
                <a:solidFill>
                  <a:srgbClr val="5A463C"/>
                </a:solidFill>
                <a:latin typeface="Helvetica"/>
                <a:cs typeface="Helvetica"/>
              </a:rPr>
              <a:t>Voelen zich gelijkwaardig: ze willen meteen kunnen meedoen</a:t>
            </a:r>
          </a:p>
          <a:p>
            <a:pPr marL="514350" indent="-514350">
              <a:spcBef>
                <a:spcPts val="0"/>
              </a:spcBef>
              <a:buClr>
                <a:srgbClr val="39A096"/>
              </a:buClr>
              <a:buFont typeface="+mj-lt"/>
              <a:buAutoNum type="arabicPeriod"/>
              <a:defRPr/>
            </a:pPr>
            <a:r>
              <a:rPr lang="nl-BE" sz="1500" dirty="0">
                <a:solidFill>
                  <a:srgbClr val="5A463C"/>
                </a:solidFill>
                <a:latin typeface="Helvetica"/>
                <a:cs typeface="Helvetica"/>
              </a:rPr>
              <a:t>Slimste generatie op vlak van multimedia en dat weten ze ook</a:t>
            </a:r>
          </a:p>
          <a:p>
            <a:pPr marL="514350" indent="-514350">
              <a:spcBef>
                <a:spcPts val="0"/>
              </a:spcBef>
              <a:buClr>
                <a:srgbClr val="39A096"/>
              </a:buClr>
              <a:buFont typeface="+mj-lt"/>
              <a:buAutoNum type="arabicPeriod"/>
              <a:defRPr/>
            </a:pPr>
            <a:r>
              <a:rPr lang="nl-BE" sz="1500" dirty="0" smtClean="0">
                <a:solidFill>
                  <a:srgbClr val="5A463C"/>
                </a:solidFill>
                <a:latin typeface="Helvetica"/>
                <a:cs typeface="Helvetica"/>
              </a:rPr>
              <a:t>kunnen </a:t>
            </a:r>
            <a:r>
              <a:rPr lang="nl-BE" sz="1500" dirty="0">
                <a:solidFill>
                  <a:srgbClr val="5A463C"/>
                </a:solidFill>
                <a:latin typeface="Helvetica"/>
                <a:cs typeface="Helvetica"/>
              </a:rPr>
              <a:t>heel snel kennis en informatie opzoeken</a:t>
            </a:r>
          </a:p>
          <a:p>
            <a:pPr marL="514350" indent="-514350">
              <a:spcBef>
                <a:spcPts val="0"/>
              </a:spcBef>
              <a:buClr>
                <a:srgbClr val="39A096"/>
              </a:buClr>
              <a:buFont typeface="+mj-lt"/>
              <a:buAutoNum type="arabicPeriod"/>
              <a:defRPr/>
            </a:pPr>
            <a:r>
              <a:rPr lang="nl-BE" sz="1500" dirty="0" smtClean="0">
                <a:solidFill>
                  <a:srgbClr val="5A463C"/>
                </a:solidFill>
                <a:latin typeface="Helvetica"/>
                <a:cs typeface="Helvetica"/>
              </a:rPr>
              <a:t>Kijken over grenzen </a:t>
            </a:r>
            <a:r>
              <a:rPr lang="nl-BE" sz="1500" dirty="0">
                <a:solidFill>
                  <a:srgbClr val="5A463C"/>
                </a:solidFill>
                <a:latin typeface="Helvetica"/>
                <a:cs typeface="Helvetica"/>
              </a:rPr>
              <a:t>van organisaties en bevorderen daarmee innovatie</a:t>
            </a:r>
          </a:p>
          <a:p>
            <a:pPr marL="514350" indent="-514350">
              <a:spcBef>
                <a:spcPts val="0"/>
              </a:spcBef>
              <a:buClr>
                <a:srgbClr val="39A096"/>
              </a:buClr>
              <a:buFont typeface="+mj-lt"/>
              <a:buAutoNum type="arabicPeriod"/>
              <a:defRPr/>
            </a:pPr>
            <a:r>
              <a:rPr lang="nl-BE" sz="1500" dirty="0">
                <a:solidFill>
                  <a:srgbClr val="5A463C"/>
                </a:solidFill>
                <a:latin typeface="Helvetica"/>
                <a:cs typeface="Helvetica"/>
              </a:rPr>
              <a:t>Zijn </a:t>
            </a:r>
            <a:r>
              <a:rPr lang="nl-BE" sz="1500" dirty="0" smtClean="0">
                <a:solidFill>
                  <a:srgbClr val="5A463C"/>
                </a:solidFill>
                <a:latin typeface="Helvetica"/>
                <a:cs typeface="Helvetica"/>
              </a:rPr>
              <a:t>intuïtief </a:t>
            </a:r>
            <a:r>
              <a:rPr lang="nl-BE" sz="1500" dirty="0">
                <a:solidFill>
                  <a:srgbClr val="5A463C"/>
                </a:solidFill>
                <a:latin typeface="Helvetica"/>
                <a:cs typeface="Helvetica"/>
              </a:rPr>
              <a:t>en voelen snel aan of iets wel of niet echt is</a:t>
            </a:r>
          </a:p>
          <a:p>
            <a:pPr marL="514350" indent="-514350">
              <a:spcBef>
                <a:spcPts val="0"/>
              </a:spcBef>
              <a:buClr>
                <a:srgbClr val="39A096"/>
              </a:buClr>
              <a:buFont typeface="+mj-lt"/>
              <a:buAutoNum type="arabicPeriod"/>
            </a:pPr>
            <a:r>
              <a:rPr lang="nl-BE" sz="1500" dirty="0">
                <a:solidFill>
                  <a:srgbClr val="5A463C"/>
                </a:solidFill>
                <a:latin typeface="Helvetica"/>
                <a:cs typeface="Helvetica"/>
              </a:rPr>
              <a:t>Op het werk: </a:t>
            </a:r>
            <a:r>
              <a:rPr lang="nl-BE" sz="1500" dirty="0" smtClean="0">
                <a:solidFill>
                  <a:srgbClr val="5A463C"/>
                </a:solidFill>
                <a:latin typeface="Helvetica"/>
                <a:cs typeface="Helvetica"/>
              </a:rPr>
              <a:t>sterkst groepsgericht - samen </a:t>
            </a:r>
            <a:r>
              <a:rPr lang="nl-BE" sz="1500" dirty="0">
                <a:solidFill>
                  <a:srgbClr val="5A463C"/>
                </a:solidFill>
                <a:latin typeface="Helvetica"/>
                <a:cs typeface="Helvetica"/>
              </a:rPr>
              <a:t>werken, samen lunchen, samen </a:t>
            </a:r>
            <a:r>
              <a:rPr lang="nl-BE" sz="1500" dirty="0" smtClean="0">
                <a:solidFill>
                  <a:srgbClr val="5A463C"/>
                </a:solidFill>
                <a:latin typeface="Helvetica"/>
                <a:cs typeface="Helvetica"/>
              </a:rPr>
              <a:t>feesten</a:t>
            </a:r>
            <a:endParaRPr lang="nl-BE" sz="1500" dirty="0">
              <a:solidFill>
                <a:srgbClr val="5A463C"/>
              </a:solidFill>
              <a:latin typeface="Helvetica"/>
              <a:cs typeface="Helvetica"/>
            </a:endParaRPr>
          </a:p>
          <a:p>
            <a:pPr marL="514350" indent="-514350" defTabSz="955613">
              <a:spcBef>
                <a:spcPts val="0"/>
              </a:spcBef>
              <a:buClr>
                <a:srgbClr val="39A096"/>
              </a:buClr>
              <a:buFont typeface="+mj-lt"/>
              <a:buAutoNum type="arabicPeriod"/>
            </a:pPr>
            <a:r>
              <a:rPr lang="nl-BE" sz="1500" dirty="0" smtClean="0">
                <a:solidFill>
                  <a:srgbClr val="5A463C"/>
                </a:solidFill>
                <a:latin typeface="Helvetica"/>
                <a:cs typeface="Helvetica"/>
              </a:rPr>
              <a:t>employee </a:t>
            </a:r>
            <a:r>
              <a:rPr lang="nl-BE" sz="1500" dirty="0" err="1">
                <a:solidFill>
                  <a:srgbClr val="5A463C"/>
                </a:solidFill>
                <a:latin typeface="Helvetica"/>
                <a:cs typeface="Helvetica"/>
              </a:rPr>
              <a:t>experience</a:t>
            </a:r>
            <a:r>
              <a:rPr lang="nl-BE" sz="1500" dirty="0">
                <a:solidFill>
                  <a:srgbClr val="5A463C"/>
                </a:solidFill>
                <a:latin typeface="Helvetica"/>
                <a:cs typeface="Helvetica"/>
              </a:rPr>
              <a:t>’ – is essentieel voor deze </a:t>
            </a:r>
            <a:r>
              <a:rPr lang="nl-BE" sz="1500" dirty="0" smtClean="0">
                <a:solidFill>
                  <a:srgbClr val="5A463C"/>
                </a:solidFill>
                <a:latin typeface="Helvetica"/>
                <a:cs typeface="Helvetica"/>
              </a:rPr>
              <a:t>generatie</a:t>
            </a:r>
            <a:endParaRPr lang="nl-BE" sz="1500" dirty="0">
              <a:solidFill>
                <a:srgbClr val="5A463C"/>
              </a:solidFill>
              <a:latin typeface="Helvetica"/>
              <a:cs typeface="Helvetica"/>
            </a:endParaRPr>
          </a:p>
        </p:txBody>
      </p:sp>
      <p:sp>
        <p:nvSpPr>
          <p:cNvPr id="5" name="Titel 3"/>
          <p:cNvSpPr txBox="1">
            <a:spLocks/>
          </p:cNvSpPr>
          <p:nvPr/>
        </p:nvSpPr>
        <p:spPr>
          <a:xfrm>
            <a:off x="233541" y="267494"/>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kenmerken GENERATIE Y (1985-2000)</a:t>
            </a:r>
            <a:endParaRPr lang="nl-BE" altLang="nl-BE" sz="1300" dirty="0" smtClean="0">
              <a:solidFill>
                <a:srgbClr val="5A463C"/>
              </a:solidFill>
              <a:latin typeface="Proxima Nova Light"/>
            </a:endParaRPr>
          </a:p>
        </p:txBody>
      </p:sp>
    </p:spTree>
    <p:extLst>
      <p:ext uri="{BB962C8B-B14F-4D97-AF65-F5344CB8AC3E}">
        <p14:creationId xmlns:p14="http://schemas.microsoft.com/office/powerpoint/2010/main" val="3195707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3" name="Tijdelijke aanduiding voor inhoud 2"/>
          <p:cNvSpPr>
            <a:spLocks noGrp="1"/>
          </p:cNvSpPr>
          <p:nvPr>
            <p:ph idx="1"/>
          </p:nvPr>
        </p:nvSpPr>
        <p:spPr>
          <a:xfrm>
            <a:off x="1454968" y="1131590"/>
            <a:ext cx="8157592" cy="2562932"/>
          </a:xfrm>
        </p:spPr>
        <p:txBody>
          <a:bodyPr>
            <a:noAutofit/>
          </a:bodyPr>
          <a:lstStyle/>
          <a:p>
            <a:pPr marL="0" lvl="3" indent="0">
              <a:lnSpc>
                <a:spcPct val="150000"/>
              </a:lnSpc>
              <a:buNone/>
            </a:pPr>
            <a:r>
              <a:rPr lang="nl-BE" sz="1800" dirty="0">
                <a:solidFill>
                  <a:srgbClr val="5A463C"/>
                </a:solidFill>
                <a:latin typeface="Helvetica"/>
                <a:cs typeface="Helvetica"/>
              </a:rPr>
              <a:t>Wat maakt onze </a:t>
            </a:r>
            <a:r>
              <a:rPr lang="nl-BE" sz="1800" dirty="0" smtClean="0">
                <a:solidFill>
                  <a:srgbClr val="5A463C"/>
                </a:solidFill>
                <a:latin typeface="Helvetica"/>
                <a:cs typeface="Helvetica"/>
              </a:rPr>
              <a:t>organisatie aantrekkelijk / onaantrekkelijk?</a:t>
            </a:r>
          </a:p>
          <a:p>
            <a:pPr marL="342900" lvl="3" indent="-342900">
              <a:lnSpc>
                <a:spcPct val="150000"/>
              </a:lnSpc>
              <a:buClr>
                <a:srgbClr val="A1C038"/>
              </a:buClr>
              <a:buFont typeface="Arial" panose="020B0604020202020204" pitchFamily="34" charset="0"/>
              <a:buChar char="•"/>
            </a:pPr>
            <a:r>
              <a:rPr lang="nl-BE" sz="1800" dirty="0" smtClean="0">
                <a:solidFill>
                  <a:srgbClr val="5A463C"/>
                </a:solidFill>
                <a:latin typeface="Helvetica"/>
                <a:cs typeface="Helvetica"/>
              </a:rPr>
              <a:t>op </a:t>
            </a:r>
            <a:r>
              <a:rPr lang="nl-BE" sz="1800" dirty="0">
                <a:solidFill>
                  <a:srgbClr val="5A463C"/>
                </a:solidFill>
                <a:latin typeface="Helvetica"/>
                <a:cs typeface="Helvetica"/>
              </a:rPr>
              <a:t>basis van mijn/onze (</a:t>
            </a:r>
            <a:r>
              <a:rPr lang="nl-BE" sz="1800" dirty="0" smtClean="0">
                <a:solidFill>
                  <a:srgbClr val="5A463C"/>
                </a:solidFill>
                <a:latin typeface="Helvetica"/>
                <a:cs typeface="Helvetica"/>
              </a:rPr>
              <a:t>generatie)verwachtingen </a:t>
            </a:r>
          </a:p>
          <a:p>
            <a:pPr marL="342900" lvl="3" indent="-342900">
              <a:lnSpc>
                <a:spcPct val="150000"/>
              </a:lnSpc>
              <a:buClr>
                <a:srgbClr val="A1C038"/>
              </a:buClr>
              <a:buFont typeface="Arial" panose="020B0604020202020204" pitchFamily="34" charset="0"/>
              <a:buChar char="•"/>
            </a:pPr>
            <a:r>
              <a:rPr lang="nl-BE" sz="1800" dirty="0" smtClean="0">
                <a:solidFill>
                  <a:srgbClr val="5A463C"/>
                </a:solidFill>
                <a:latin typeface="Helvetica"/>
                <a:cs typeface="Helvetica"/>
              </a:rPr>
              <a:t>voor </a:t>
            </a:r>
            <a:r>
              <a:rPr lang="nl-BE" sz="1800" dirty="0">
                <a:solidFill>
                  <a:srgbClr val="5A463C"/>
                </a:solidFill>
                <a:latin typeface="Helvetica"/>
                <a:cs typeface="Helvetica"/>
              </a:rPr>
              <a:t>sollicitanten van mijn/onze </a:t>
            </a:r>
            <a:r>
              <a:rPr lang="nl-BE" sz="1800" dirty="0" smtClean="0">
                <a:solidFill>
                  <a:srgbClr val="5A463C"/>
                </a:solidFill>
                <a:latin typeface="Helvetica"/>
                <a:cs typeface="Helvetica"/>
              </a:rPr>
              <a:t>generatie</a:t>
            </a:r>
          </a:p>
          <a:p>
            <a:pPr marL="342900" lvl="3" indent="-342900">
              <a:lnSpc>
                <a:spcPct val="150000"/>
              </a:lnSpc>
              <a:buClr>
                <a:srgbClr val="A1C038"/>
              </a:buClr>
              <a:buFont typeface="Arial" panose="020B0604020202020204" pitchFamily="34" charset="0"/>
              <a:buChar char="•"/>
            </a:pPr>
            <a:r>
              <a:rPr lang="nl-BE" sz="1800" dirty="0" smtClean="0">
                <a:solidFill>
                  <a:srgbClr val="5A463C"/>
                </a:solidFill>
                <a:latin typeface="Helvetica"/>
                <a:cs typeface="Helvetica"/>
              </a:rPr>
              <a:t>Denk aan:</a:t>
            </a:r>
          </a:p>
          <a:p>
            <a:pPr marL="800100" lvl="4" indent="-342900">
              <a:buClr>
                <a:srgbClr val="39A096"/>
              </a:buClr>
              <a:buFont typeface="Arial" panose="020B0604020202020204" pitchFamily="34" charset="0"/>
              <a:buChar char="•"/>
            </a:pPr>
            <a:r>
              <a:rPr lang="nl-BE" sz="1800" dirty="0" smtClean="0">
                <a:solidFill>
                  <a:srgbClr val="5A463C"/>
                </a:solidFill>
                <a:latin typeface="Helvetica"/>
                <a:cs typeface="Helvetica"/>
              </a:rPr>
              <a:t>algemene </a:t>
            </a:r>
            <a:r>
              <a:rPr lang="nl-BE" sz="1800" dirty="0">
                <a:solidFill>
                  <a:srgbClr val="5A463C"/>
                </a:solidFill>
                <a:latin typeface="Helvetica"/>
                <a:cs typeface="Helvetica"/>
              </a:rPr>
              <a:t>aspecten van de organisatie en het </a:t>
            </a:r>
            <a:r>
              <a:rPr lang="nl-BE" sz="1800" dirty="0" smtClean="0">
                <a:solidFill>
                  <a:srgbClr val="5A463C"/>
                </a:solidFill>
                <a:latin typeface="Helvetica"/>
                <a:cs typeface="Helvetica"/>
              </a:rPr>
              <a:t>personeelsbeleid</a:t>
            </a:r>
          </a:p>
          <a:p>
            <a:pPr marL="800100" lvl="4" indent="-342900">
              <a:buClr>
                <a:srgbClr val="39A096"/>
              </a:buClr>
              <a:buFont typeface="Arial" panose="020B0604020202020204" pitchFamily="34" charset="0"/>
              <a:buChar char="•"/>
            </a:pPr>
            <a:r>
              <a:rPr lang="nl-BE" sz="1800" dirty="0" smtClean="0">
                <a:solidFill>
                  <a:srgbClr val="5A463C"/>
                </a:solidFill>
                <a:latin typeface="Helvetica"/>
                <a:cs typeface="Helvetica"/>
              </a:rPr>
              <a:t>Specifiek aan elementen </a:t>
            </a:r>
            <a:r>
              <a:rPr lang="nl-BE" sz="1800" dirty="0">
                <a:solidFill>
                  <a:srgbClr val="5A463C"/>
                </a:solidFill>
                <a:latin typeface="Helvetica"/>
                <a:cs typeface="Helvetica"/>
              </a:rPr>
              <a:t>in het rekruterings-, selectie –en </a:t>
            </a:r>
            <a:r>
              <a:rPr lang="nl-BE" sz="1800" dirty="0" smtClean="0">
                <a:solidFill>
                  <a:srgbClr val="5A463C"/>
                </a:solidFill>
                <a:latin typeface="Helvetica"/>
                <a:cs typeface="Helvetica"/>
              </a:rPr>
              <a:t>onthaalbeleid</a:t>
            </a:r>
            <a:endParaRPr lang="nl-BE" sz="1800" dirty="0">
              <a:solidFill>
                <a:srgbClr val="5A463C"/>
              </a:solidFill>
              <a:latin typeface="Helvetica"/>
              <a:cs typeface="Helvetica"/>
            </a:endParaRPr>
          </a:p>
        </p:txBody>
      </p:sp>
      <p:sp>
        <p:nvSpPr>
          <p:cNvPr id="5" name="Titel 3"/>
          <p:cNvSpPr txBox="1">
            <a:spLocks/>
          </p:cNvSpPr>
          <p:nvPr/>
        </p:nvSpPr>
        <p:spPr>
          <a:xfrm>
            <a:off x="233541" y="123478"/>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39A096"/>
                </a:solidFill>
                <a:latin typeface="Helvetica Light"/>
                <a:cs typeface="Helvetica Light"/>
              </a:rPr>
              <a:t>Oefening: </a:t>
            </a:r>
          </a:p>
          <a:p>
            <a:pPr algn="l"/>
            <a:r>
              <a:rPr lang="nl-BE" altLang="nl-BE" sz="2400" dirty="0" smtClean="0">
                <a:solidFill>
                  <a:srgbClr val="5A463C"/>
                </a:solidFill>
                <a:latin typeface="Helvetica Light"/>
                <a:cs typeface="Helvetica Light"/>
              </a:rPr>
              <a:t>Aantrekkelijkheid van onze generatie door de generatiebril</a:t>
            </a:r>
            <a:endParaRPr lang="nl-BE" altLang="nl-BE" sz="1300" dirty="0" smtClean="0">
              <a:solidFill>
                <a:srgbClr val="5A463C"/>
              </a:solidFill>
              <a:latin typeface="Proxima Nova Light"/>
            </a:endParaRPr>
          </a:p>
        </p:txBody>
      </p:sp>
    </p:spTree>
    <p:extLst>
      <p:ext uri="{BB962C8B-B14F-4D97-AF65-F5344CB8AC3E}">
        <p14:creationId xmlns:p14="http://schemas.microsoft.com/office/powerpoint/2010/main" val="3545967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3" name="Tijdelijke aanduiding voor inhoud 2"/>
          <p:cNvSpPr>
            <a:spLocks noGrp="1"/>
          </p:cNvSpPr>
          <p:nvPr>
            <p:ph idx="1"/>
          </p:nvPr>
        </p:nvSpPr>
        <p:spPr>
          <a:xfrm>
            <a:off x="323528" y="1995686"/>
            <a:ext cx="8229600" cy="2562932"/>
          </a:xfrm>
        </p:spPr>
        <p:txBody>
          <a:bodyPr/>
          <a:lstStyle/>
          <a:p>
            <a:pPr marL="0" indent="0" algn="ctr">
              <a:buNone/>
            </a:pPr>
            <a:r>
              <a:rPr lang="nl-BE" dirty="0" smtClean="0">
                <a:solidFill>
                  <a:srgbClr val="39A096"/>
                </a:solidFill>
                <a:latin typeface="Helvetica"/>
                <a:cs typeface="Helvetica"/>
              </a:rPr>
              <a:t>analyse filmmateriaal</a:t>
            </a:r>
            <a:endParaRPr lang="nl-BE" dirty="0">
              <a:solidFill>
                <a:srgbClr val="39A096"/>
              </a:solidFill>
              <a:latin typeface="Helvetica"/>
              <a:cs typeface="Helvetica"/>
            </a:endParaRPr>
          </a:p>
          <a:p>
            <a:pPr algn="ctr"/>
            <a:endParaRPr lang="nl-BE" dirty="0"/>
          </a:p>
        </p:txBody>
      </p:sp>
      <p:sp>
        <p:nvSpPr>
          <p:cNvPr id="5" name="Titel 3"/>
          <p:cNvSpPr txBox="1">
            <a:spLocks/>
          </p:cNvSpPr>
          <p:nvPr/>
        </p:nvSpPr>
        <p:spPr>
          <a:xfrm>
            <a:off x="233541" y="71413"/>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Wat denken sollicitanten echt </a:t>
            </a:r>
          </a:p>
          <a:p>
            <a:pPr algn="l"/>
            <a:r>
              <a:rPr lang="nl-BE" altLang="nl-BE" sz="2400" dirty="0" smtClean="0">
                <a:solidFill>
                  <a:srgbClr val="5A463C"/>
                </a:solidFill>
                <a:latin typeface="Helvetica Light"/>
                <a:cs typeface="Helvetica Light"/>
              </a:rPr>
              <a:t>tijdens het sollicitatie/slectiegesprek?</a:t>
            </a:r>
            <a:endParaRPr lang="nl-BE" altLang="nl-BE" sz="1300" dirty="0" smtClean="0">
              <a:solidFill>
                <a:srgbClr val="5A463C"/>
              </a:solidFill>
              <a:latin typeface="Proxima Nova Light"/>
            </a:endParaRPr>
          </a:p>
        </p:txBody>
      </p:sp>
    </p:spTree>
    <p:extLst>
      <p:ext uri="{BB962C8B-B14F-4D97-AF65-F5344CB8AC3E}">
        <p14:creationId xmlns:p14="http://schemas.microsoft.com/office/powerpoint/2010/main" val="335511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3" name="Tijdelijke aanduiding voor inhoud 2"/>
          <p:cNvSpPr>
            <a:spLocks noGrp="1"/>
          </p:cNvSpPr>
          <p:nvPr>
            <p:ph idx="1"/>
          </p:nvPr>
        </p:nvSpPr>
        <p:spPr>
          <a:xfrm>
            <a:off x="1475656" y="1059582"/>
            <a:ext cx="7488832" cy="3240360"/>
          </a:xfrm>
        </p:spPr>
        <p:txBody>
          <a:bodyPr>
            <a:noAutofit/>
          </a:bodyPr>
          <a:lstStyle/>
          <a:p>
            <a:pPr marL="342900" lvl="2" indent="-342900">
              <a:lnSpc>
                <a:spcPct val="150000"/>
              </a:lnSpc>
              <a:spcBef>
                <a:spcPts val="0"/>
              </a:spcBef>
              <a:buClr>
                <a:srgbClr val="A1C038"/>
              </a:buClr>
            </a:pPr>
            <a:r>
              <a:rPr lang="nl-BE" sz="1800" dirty="0" smtClean="0">
                <a:solidFill>
                  <a:srgbClr val="5A463C"/>
                </a:solidFill>
                <a:latin typeface="Helvetica (Hoofdtekst)"/>
                <a:cs typeface="Helvetica (Hoofdtekst)"/>
              </a:rPr>
              <a:t>Inventariseer actiepunt voor </a:t>
            </a:r>
            <a:r>
              <a:rPr lang="nl-BE" sz="1800" u="sng" dirty="0">
                <a:solidFill>
                  <a:srgbClr val="5A463C"/>
                </a:solidFill>
                <a:latin typeface="Helvetica (Hoofdtekst)"/>
                <a:cs typeface="Helvetica (Hoofdtekst)"/>
              </a:rPr>
              <a:t>elke</a:t>
            </a:r>
            <a:r>
              <a:rPr lang="nl-BE" sz="1800" dirty="0">
                <a:solidFill>
                  <a:srgbClr val="5A463C"/>
                </a:solidFill>
                <a:latin typeface="Helvetica (Hoofdtekst)"/>
                <a:cs typeface="Helvetica (Hoofdtekst)"/>
              </a:rPr>
              <a:t> generatie </a:t>
            </a:r>
            <a:r>
              <a:rPr lang="nl-BE" sz="1800" dirty="0" smtClean="0">
                <a:solidFill>
                  <a:srgbClr val="5A463C"/>
                </a:solidFill>
                <a:latin typeface="Helvetica (Hoofdtekst)"/>
                <a:cs typeface="Helvetica (Hoofdtekst)"/>
              </a:rPr>
              <a:t>om </a:t>
            </a:r>
            <a:r>
              <a:rPr lang="nl-BE" sz="1800" dirty="0">
                <a:solidFill>
                  <a:srgbClr val="5A463C"/>
                </a:solidFill>
                <a:latin typeface="Helvetica (Hoofdtekst)"/>
                <a:cs typeface="Helvetica (Hoofdtekst)"/>
              </a:rPr>
              <a:t>voor die generatie een aantrekkelijke werkgever te </a:t>
            </a:r>
            <a:r>
              <a:rPr lang="nl-BE" sz="1800" dirty="0" smtClean="0">
                <a:solidFill>
                  <a:srgbClr val="5A463C"/>
                </a:solidFill>
                <a:latin typeface="Helvetica (Hoofdtekst)"/>
                <a:cs typeface="Helvetica (Hoofdtekst)"/>
              </a:rPr>
              <a:t>zijn (Wat – Waarom – Hoe)</a:t>
            </a:r>
          </a:p>
          <a:p>
            <a:pPr marL="342900" lvl="2" indent="-342900">
              <a:lnSpc>
                <a:spcPct val="150000"/>
              </a:lnSpc>
              <a:spcBef>
                <a:spcPts val="0"/>
              </a:spcBef>
              <a:buClr>
                <a:srgbClr val="A1C038"/>
              </a:buClr>
            </a:pPr>
            <a:r>
              <a:rPr lang="nl-BE" sz="1800" dirty="0" smtClean="0">
                <a:solidFill>
                  <a:srgbClr val="5A463C"/>
                </a:solidFill>
                <a:latin typeface="Helvetica (Hoofdtekst)"/>
                <a:cs typeface="Helvetica (Hoofdtekst)"/>
              </a:rPr>
              <a:t>Vervolgens</a:t>
            </a:r>
            <a:r>
              <a:rPr lang="nl-BE" sz="1800" dirty="0">
                <a:solidFill>
                  <a:srgbClr val="5A463C"/>
                </a:solidFill>
                <a:latin typeface="Helvetica (Hoofdtekst)"/>
                <a:cs typeface="Helvetica (Hoofdtekst)"/>
              </a:rPr>
              <a:t>: hoe kunnen we deze acties een plaats geven </a:t>
            </a:r>
            <a:r>
              <a:rPr lang="nl-BE" sz="1800" dirty="0" smtClean="0">
                <a:solidFill>
                  <a:srgbClr val="5A463C"/>
                </a:solidFill>
                <a:latin typeface="Helvetica (Hoofdtekst)"/>
                <a:cs typeface="Helvetica (Hoofdtekst)"/>
              </a:rPr>
              <a:t>in </a:t>
            </a:r>
            <a:r>
              <a:rPr lang="nl-BE" sz="1800" dirty="0">
                <a:solidFill>
                  <a:srgbClr val="5A463C"/>
                </a:solidFill>
                <a:latin typeface="Helvetica (Hoofdtekst)"/>
                <a:cs typeface="Helvetica (Hoofdtekst)"/>
              </a:rPr>
              <a:t>ons rekruterings- en selectiebeleid?</a:t>
            </a:r>
          </a:p>
          <a:p>
            <a:pPr marL="342900" lvl="2" indent="-342900">
              <a:lnSpc>
                <a:spcPct val="150000"/>
              </a:lnSpc>
              <a:spcBef>
                <a:spcPts val="0"/>
              </a:spcBef>
              <a:buClr>
                <a:srgbClr val="A1C038"/>
              </a:buClr>
            </a:pPr>
            <a:r>
              <a:rPr lang="nl-BE" sz="1800" dirty="0">
                <a:solidFill>
                  <a:srgbClr val="5A463C"/>
                </a:solidFill>
                <a:latin typeface="Helvetica (Hoofdtekst)"/>
                <a:cs typeface="Helvetica (Hoofdtekst)"/>
              </a:rPr>
              <a:t>Tenslotte: welke acties kunnen we nemen om onze sollicitatie- en selectieprocedure beter te laten aansluiten op de verwachtingen van elke generatie?</a:t>
            </a:r>
          </a:p>
          <a:p>
            <a:endParaRPr lang="nl-BE" dirty="0"/>
          </a:p>
        </p:txBody>
      </p:sp>
      <p:sp>
        <p:nvSpPr>
          <p:cNvPr id="6" name="Titel 3"/>
          <p:cNvSpPr txBox="1">
            <a:spLocks/>
          </p:cNvSpPr>
          <p:nvPr/>
        </p:nvSpPr>
        <p:spPr>
          <a:xfrm>
            <a:off x="233541" y="123478"/>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39A096"/>
                </a:solidFill>
                <a:latin typeface="Helvetica Light"/>
                <a:cs typeface="Helvetica Light"/>
              </a:rPr>
              <a:t>Oefening: </a:t>
            </a:r>
          </a:p>
          <a:p>
            <a:pPr algn="l"/>
            <a:r>
              <a:rPr lang="nl-BE" altLang="nl-BE" sz="2400" dirty="0" smtClean="0">
                <a:solidFill>
                  <a:srgbClr val="5A463C"/>
                </a:solidFill>
                <a:latin typeface="Helvetica Light"/>
                <a:cs typeface="Helvetica Light"/>
              </a:rPr>
              <a:t>Actieplan voor onze organisatie</a:t>
            </a:r>
            <a:endParaRPr lang="nl-BE" altLang="nl-BE" sz="1300" dirty="0" smtClean="0">
              <a:solidFill>
                <a:srgbClr val="5A463C"/>
              </a:solidFill>
              <a:latin typeface="Proxima Nova Light"/>
            </a:endParaRPr>
          </a:p>
        </p:txBody>
      </p:sp>
    </p:spTree>
    <p:extLst>
      <p:ext uri="{BB962C8B-B14F-4D97-AF65-F5344CB8AC3E}">
        <p14:creationId xmlns:p14="http://schemas.microsoft.com/office/powerpoint/2010/main" val="354596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3"/>
          <p:cNvSpPr txBox="1">
            <a:spLocks/>
          </p:cNvSpPr>
          <p:nvPr/>
        </p:nvSpPr>
        <p:spPr>
          <a:xfrm>
            <a:off x="179512" y="287437"/>
            <a:ext cx="8964488"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Doelen/Programma</a:t>
            </a:r>
            <a:endParaRPr lang="nl-BE" altLang="nl-BE" sz="2400" dirty="0" smtClean="0">
              <a:solidFill>
                <a:srgbClr val="5A463C"/>
              </a:solidFill>
              <a:latin typeface="Helvetica Light"/>
              <a:cs typeface="Helvetica Light"/>
            </a:endParaRPr>
          </a:p>
        </p:txBody>
      </p:sp>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3" name="Tijdelijke aanduiding voor inhoud 2"/>
          <p:cNvSpPr>
            <a:spLocks noGrp="1"/>
          </p:cNvSpPr>
          <p:nvPr>
            <p:ph idx="1"/>
          </p:nvPr>
        </p:nvSpPr>
        <p:spPr>
          <a:xfrm>
            <a:off x="1259632" y="1200151"/>
            <a:ext cx="7427168" cy="3394472"/>
          </a:xfrm>
        </p:spPr>
        <p:txBody>
          <a:bodyPr>
            <a:normAutofit/>
          </a:bodyPr>
          <a:lstStyle/>
          <a:p>
            <a:pPr>
              <a:lnSpc>
                <a:spcPct val="150000"/>
              </a:lnSpc>
              <a:buClr>
                <a:srgbClr val="A1C038"/>
              </a:buClr>
            </a:pPr>
            <a:r>
              <a:rPr lang="nl-BE" sz="1800" dirty="0" smtClean="0">
                <a:solidFill>
                  <a:srgbClr val="5A463C"/>
                </a:solidFill>
                <a:latin typeface="Helvetica"/>
                <a:cs typeface="Helvetica"/>
              </a:rPr>
              <a:t>Intro op generatiedenken</a:t>
            </a:r>
          </a:p>
          <a:p>
            <a:pPr>
              <a:lnSpc>
                <a:spcPct val="150000"/>
              </a:lnSpc>
              <a:buClr>
                <a:srgbClr val="A1C038"/>
              </a:buClr>
            </a:pPr>
            <a:r>
              <a:rPr lang="nl-BE" sz="1800" dirty="0" smtClean="0">
                <a:solidFill>
                  <a:srgbClr val="5A463C"/>
                </a:solidFill>
                <a:latin typeface="Helvetica"/>
                <a:cs typeface="Helvetica"/>
              </a:rPr>
              <a:t>Oefening: de aantrekkelijkheid van onze organisatie bekeken door de generatiebril</a:t>
            </a:r>
          </a:p>
          <a:p>
            <a:pPr>
              <a:lnSpc>
                <a:spcPct val="150000"/>
              </a:lnSpc>
              <a:buClr>
                <a:srgbClr val="A1C038"/>
              </a:buClr>
            </a:pPr>
            <a:r>
              <a:rPr lang="nl-BE" sz="1800" dirty="0" smtClean="0">
                <a:solidFill>
                  <a:srgbClr val="5A463C"/>
                </a:solidFill>
                <a:latin typeface="Helvetica"/>
                <a:cs typeface="Helvetica"/>
              </a:rPr>
              <a:t>Wat denken sollicitanten echt tijdens het sollicitatie/selectiegesprek? </a:t>
            </a:r>
            <a:r>
              <a:rPr lang="nl-BE" sz="1800" dirty="0">
                <a:solidFill>
                  <a:srgbClr val="5A463C"/>
                </a:solidFill>
                <a:latin typeface="Helvetica"/>
                <a:cs typeface="Helvetica"/>
              </a:rPr>
              <a:t>analyse a.d.h.v. </a:t>
            </a:r>
            <a:r>
              <a:rPr lang="nl-BE" sz="1800" dirty="0" smtClean="0">
                <a:solidFill>
                  <a:srgbClr val="5A463C"/>
                </a:solidFill>
                <a:latin typeface="Helvetica"/>
                <a:cs typeface="Helvetica"/>
              </a:rPr>
              <a:t>filmmateriaal</a:t>
            </a:r>
          </a:p>
          <a:p>
            <a:pPr>
              <a:lnSpc>
                <a:spcPct val="150000"/>
              </a:lnSpc>
              <a:buClr>
                <a:srgbClr val="A1C038"/>
              </a:buClr>
            </a:pPr>
            <a:r>
              <a:rPr lang="nl-BE" sz="1800" dirty="0" smtClean="0">
                <a:solidFill>
                  <a:srgbClr val="5A463C"/>
                </a:solidFill>
                <a:latin typeface="Helvetica"/>
                <a:cs typeface="Helvetica"/>
              </a:rPr>
              <a:t>Oefening: actieplan voor onze organisatie</a:t>
            </a:r>
          </a:p>
          <a:p>
            <a:pPr>
              <a:lnSpc>
                <a:spcPct val="150000"/>
              </a:lnSpc>
              <a:buClr>
                <a:srgbClr val="A1C038"/>
              </a:buClr>
            </a:pPr>
            <a:endParaRPr lang="nl-BE" dirty="0"/>
          </a:p>
        </p:txBody>
      </p:sp>
    </p:spTree>
    <p:extLst>
      <p:ext uri="{BB962C8B-B14F-4D97-AF65-F5344CB8AC3E}">
        <p14:creationId xmlns:p14="http://schemas.microsoft.com/office/powerpoint/2010/main" val="2973379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rotWithShape="1">
          <a:blip r:embed="rId3"/>
          <a:srcRect t="8899" b="19378"/>
          <a:stretch/>
        </p:blipFill>
        <p:spPr>
          <a:xfrm>
            <a:off x="1616422" y="843558"/>
            <a:ext cx="5911156" cy="3069582"/>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style>
          <a:lnRef idx="2">
            <a:schemeClr val="dk1"/>
          </a:lnRef>
          <a:fillRef idx="1">
            <a:schemeClr val="lt1"/>
          </a:fillRef>
          <a:effectRef idx="0">
            <a:schemeClr val="dk1"/>
          </a:effectRef>
          <a:fontRef idx="minor">
            <a:schemeClr val="dk1"/>
          </a:fontRef>
        </p:style>
      </p:pic>
      <p:pic>
        <p:nvPicPr>
          <p:cNvPr id="9" name="voor powerpoint-01.png" descr="/Users/dianeaerts/Dropbox/WISE MATERIAAL/POWERPOINTS/voor powerpoint-01.png"/>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11" name="Titel 3"/>
          <p:cNvSpPr>
            <a:spLocks noGrp="1"/>
          </p:cNvSpPr>
          <p:nvPr>
            <p:ph type="title"/>
          </p:nvPr>
        </p:nvSpPr>
        <p:spPr>
          <a:xfrm>
            <a:off x="179512" y="215429"/>
            <a:ext cx="9036496" cy="916161"/>
          </a:xfrm>
        </p:spPr>
        <p:txBody>
          <a:bodyPr>
            <a:normAutofit/>
          </a:bodyPr>
          <a:lstStyle/>
          <a:p>
            <a:pPr algn="l"/>
            <a:r>
              <a:rPr lang="nl-BE" altLang="nl-BE" sz="2400" dirty="0" smtClean="0">
                <a:latin typeface="Helvetica Light"/>
                <a:cs typeface="Helvetica Light"/>
              </a:rPr>
              <a:t>Iedereen praat over generaties</a:t>
            </a:r>
          </a:p>
        </p:txBody>
      </p:sp>
      <p:pic>
        <p:nvPicPr>
          <p:cNvPr id="13" name="Afbeelding 12"/>
          <p:cNvPicPr>
            <a:picLocks noChangeAspect="1"/>
          </p:cNvPicPr>
          <p:nvPr/>
        </p:nvPicPr>
        <p:blipFill>
          <a:blip r:embed="rId6"/>
          <a:stretch>
            <a:fillRect/>
          </a:stretch>
        </p:blipFill>
        <p:spPr>
          <a:xfrm>
            <a:off x="1649439" y="3867894"/>
            <a:ext cx="5845121" cy="656024"/>
          </a:xfrm>
          <a:prstGeom prst="rect">
            <a:avLst/>
          </a:prstGeom>
        </p:spPr>
      </p:pic>
    </p:spTree>
    <p:extLst>
      <p:ext uri="{BB962C8B-B14F-4D97-AF65-F5344CB8AC3E}">
        <p14:creationId xmlns:p14="http://schemas.microsoft.com/office/powerpoint/2010/main" val="402551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7" name="Afgeronde rechthoek 6"/>
          <p:cNvSpPr/>
          <p:nvPr/>
        </p:nvSpPr>
        <p:spPr>
          <a:xfrm>
            <a:off x="3059832" y="1707654"/>
            <a:ext cx="5904656" cy="2736304"/>
          </a:xfrm>
          <a:prstGeom prst="roundRect">
            <a:avLst>
              <a:gd name="adj" fmla="val 6487"/>
            </a:avLst>
          </a:prstGeom>
          <a:solidFill>
            <a:schemeClr val="bg1"/>
          </a:solidFill>
          <a:ln>
            <a:solidFill>
              <a:srgbClr val="2397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jdelijke aanduiding voor inhoud 2"/>
          <p:cNvSpPr txBox="1">
            <a:spLocks/>
          </p:cNvSpPr>
          <p:nvPr/>
        </p:nvSpPr>
        <p:spPr>
          <a:xfrm>
            <a:off x="3059832" y="1131590"/>
            <a:ext cx="5976664" cy="35635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FontTx/>
              <a:buNone/>
              <a:defRPr/>
            </a:pPr>
            <a:r>
              <a:rPr lang="nl-BE" sz="1700" spc="100" dirty="0" smtClean="0">
                <a:solidFill>
                  <a:schemeClr val="bg2">
                    <a:lumMod val="10000"/>
                  </a:schemeClr>
                </a:solidFill>
                <a:latin typeface="Proxima Nova Semibold"/>
                <a:cs typeface="Helvetica Light"/>
              </a:rPr>
              <a:t>   </a:t>
            </a:r>
            <a:r>
              <a:rPr lang="nl-BE" sz="1600" b="1" spc="100" dirty="0" smtClean="0">
                <a:solidFill>
                  <a:schemeClr val="bg2">
                    <a:lumMod val="10000"/>
                  </a:schemeClr>
                </a:solidFill>
                <a:latin typeface="Helvetica"/>
                <a:cs typeface="Helvetica"/>
              </a:rPr>
              <a:t> </a:t>
            </a:r>
            <a:r>
              <a:rPr lang="nl-BE" sz="1600" b="1" spc="100" dirty="0" smtClean="0">
                <a:solidFill>
                  <a:srgbClr val="239769"/>
                </a:solidFill>
                <a:latin typeface="Helvetica"/>
                <a:cs typeface="Helvetica"/>
              </a:rPr>
              <a:t>(leef)tijdsgenoten verbonden door:</a:t>
            </a:r>
          </a:p>
          <a:p>
            <a:pPr>
              <a:lnSpc>
                <a:spcPct val="200000"/>
              </a:lnSpc>
              <a:spcBef>
                <a:spcPts val="1200"/>
              </a:spcBef>
              <a:buClr>
                <a:srgbClr val="239769"/>
              </a:buClr>
              <a:buFont typeface="Arial"/>
              <a:buChar char="•"/>
              <a:defRPr/>
            </a:pPr>
            <a:r>
              <a:rPr lang="nl-BE" sz="1600" spc="100" dirty="0" smtClean="0">
                <a:solidFill>
                  <a:srgbClr val="5A463C"/>
                </a:solidFill>
                <a:latin typeface="Helvetica"/>
                <a:cs typeface="Helvetica"/>
              </a:rPr>
              <a:t>Gedeelde levensgeschiedenis</a:t>
            </a:r>
          </a:p>
          <a:p>
            <a:pPr>
              <a:lnSpc>
                <a:spcPct val="130000"/>
              </a:lnSpc>
              <a:spcBef>
                <a:spcPts val="1200"/>
              </a:spcBef>
              <a:buClr>
                <a:srgbClr val="239769"/>
              </a:buClr>
              <a:buFont typeface="Arial"/>
              <a:buChar char="•"/>
              <a:defRPr/>
            </a:pPr>
            <a:r>
              <a:rPr lang="nl-BE" sz="1600" spc="100" dirty="0" smtClean="0">
                <a:solidFill>
                  <a:srgbClr val="5A463C"/>
                </a:solidFill>
                <a:latin typeface="Helvetica"/>
                <a:cs typeface="Helvetica"/>
              </a:rPr>
              <a:t>Gedeelde invloed en beleving van de tijdsgeest</a:t>
            </a:r>
          </a:p>
          <a:p>
            <a:pPr>
              <a:lnSpc>
                <a:spcPct val="130000"/>
              </a:lnSpc>
              <a:spcBef>
                <a:spcPts val="1200"/>
              </a:spcBef>
              <a:buClr>
                <a:srgbClr val="239769"/>
              </a:buClr>
              <a:defRPr/>
            </a:pPr>
            <a:r>
              <a:rPr lang="nl-BE" sz="1600" spc="100" dirty="0" smtClean="0">
                <a:solidFill>
                  <a:srgbClr val="5A463C"/>
                </a:solidFill>
                <a:latin typeface="Helvetica"/>
                <a:cs typeface="Helvetica"/>
              </a:rPr>
              <a:t>Een gedeelde reactie op die tijdsgeest</a:t>
            </a:r>
          </a:p>
          <a:p>
            <a:pPr>
              <a:lnSpc>
                <a:spcPct val="130000"/>
              </a:lnSpc>
              <a:spcBef>
                <a:spcPts val="1200"/>
              </a:spcBef>
              <a:buClr>
                <a:srgbClr val="239769"/>
              </a:buClr>
              <a:defRPr/>
            </a:pPr>
            <a:r>
              <a:rPr lang="nl-BE" sz="1600" spc="100" dirty="0" smtClean="0">
                <a:solidFill>
                  <a:srgbClr val="5A463C"/>
                </a:solidFill>
                <a:latin typeface="Helvetica"/>
                <a:cs typeface="Helvetica"/>
              </a:rPr>
              <a:t>Een gedeelde mentale, emotionele en fysieke ontwikkeling (samen doorlopen van de verschillende leeftijdsgroepen</a:t>
            </a:r>
            <a:r>
              <a:rPr lang="nl-BE" sz="1600" spc="100" dirty="0" smtClean="0">
                <a:solidFill>
                  <a:schemeClr val="bg2">
                    <a:lumMod val="10000"/>
                  </a:schemeClr>
                </a:solidFill>
                <a:latin typeface="Helvetica"/>
                <a:cs typeface="Helvetica"/>
              </a:rPr>
              <a:t>)</a:t>
            </a:r>
          </a:p>
          <a:p>
            <a:pPr>
              <a:lnSpc>
                <a:spcPct val="130000"/>
              </a:lnSpc>
              <a:buClr>
                <a:srgbClr val="239769"/>
              </a:buClr>
              <a:defRPr/>
            </a:pPr>
            <a:endParaRPr lang="nl-BE" sz="1700" dirty="0" smtClean="0">
              <a:solidFill>
                <a:schemeClr val="bg1"/>
              </a:solidFill>
            </a:endParaRPr>
          </a:p>
          <a:p>
            <a:pPr>
              <a:lnSpc>
                <a:spcPct val="110000"/>
              </a:lnSpc>
              <a:defRPr/>
            </a:pPr>
            <a:endParaRPr lang="nl-BE" sz="1700" dirty="0" smtClean="0">
              <a:solidFill>
                <a:schemeClr val="bg1"/>
              </a:solidFill>
            </a:endParaRPr>
          </a:p>
        </p:txBody>
      </p:sp>
      <p:sp>
        <p:nvSpPr>
          <p:cNvPr id="9" name="Titel 3"/>
          <p:cNvSpPr>
            <a:spLocks noGrp="1"/>
          </p:cNvSpPr>
          <p:nvPr>
            <p:ph type="title"/>
          </p:nvPr>
        </p:nvSpPr>
        <p:spPr>
          <a:xfrm>
            <a:off x="179512" y="287437"/>
            <a:ext cx="8964488" cy="844153"/>
          </a:xfrm>
        </p:spPr>
        <p:txBody>
          <a:bodyPr>
            <a:normAutofit/>
          </a:bodyPr>
          <a:lstStyle/>
          <a:p>
            <a:pPr algn="l"/>
            <a:r>
              <a:rPr lang="nl-BE" altLang="nl-BE" sz="2400" dirty="0" smtClean="0">
                <a:solidFill>
                  <a:srgbClr val="5A463C"/>
                </a:solidFill>
                <a:latin typeface="Helvetica Light"/>
                <a:cs typeface="Helvetica Light"/>
              </a:rPr>
              <a:t>Generaties?</a:t>
            </a:r>
          </a:p>
        </p:txBody>
      </p:sp>
      <p:pic>
        <p:nvPicPr>
          <p:cNvPr id="10" name="Picture 5"/>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251520" y="1275607"/>
            <a:ext cx="2516464" cy="1773652"/>
          </a:xfrm>
          <a:prstGeom prst="roundRect">
            <a:avLst>
              <a:gd name="adj" fmla="val 11111"/>
            </a:avLst>
          </a:prstGeom>
          <a:ln w="9525">
            <a:noFill/>
            <a:miter lim="800000"/>
            <a:headEnd/>
            <a:tailEnd/>
          </a:ln>
          <a:effectLst/>
          <a:scene3d>
            <a:camera prst="orthographicFront"/>
            <a:lightRig rig="threePt" dir="t">
              <a:rot lat="0" lon="0" rev="19200000"/>
            </a:lightRig>
          </a:scene3d>
          <a:sp3d extrusionH="25400">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13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9" name="Titel 1"/>
          <p:cNvSpPr txBox="1">
            <a:spLocks/>
          </p:cNvSpPr>
          <p:nvPr/>
        </p:nvSpPr>
        <p:spPr>
          <a:xfrm>
            <a:off x="468313" y="789385"/>
            <a:ext cx="8229600" cy="76319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nl-BE" dirty="0"/>
          </a:p>
        </p:txBody>
      </p:sp>
      <p:sp>
        <p:nvSpPr>
          <p:cNvPr id="10" name="Rechthoek 9"/>
          <p:cNvSpPr/>
          <p:nvPr/>
        </p:nvSpPr>
        <p:spPr>
          <a:xfrm>
            <a:off x="5364163" y="2031206"/>
            <a:ext cx="1439862" cy="161925"/>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nl-BE"/>
          </a:p>
        </p:txBody>
      </p:sp>
      <p:sp>
        <p:nvSpPr>
          <p:cNvPr id="11" name="Tekstvak 7"/>
          <p:cNvSpPr txBox="1">
            <a:spLocks noChangeArrowheads="1"/>
          </p:cNvSpPr>
          <p:nvPr/>
        </p:nvSpPr>
        <p:spPr bwMode="auto">
          <a:xfrm>
            <a:off x="4427984" y="4444538"/>
            <a:ext cx="4467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nl-BE" altLang="nl-BE" sz="800" dirty="0">
                <a:solidFill>
                  <a:srgbClr val="5A463C"/>
                </a:solidFill>
                <a:latin typeface="Helvetica Light"/>
                <a:cs typeface="Helvetica Light"/>
              </a:rPr>
              <a:t>Bron: Miet Timmers, generatielink</a:t>
            </a:r>
          </a:p>
        </p:txBody>
      </p:sp>
      <p:sp>
        <p:nvSpPr>
          <p:cNvPr id="12" name="Titel 3"/>
          <p:cNvSpPr txBox="1">
            <a:spLocks/>
          </p:cNvSpPr>
          <p:nvPr/>
        </p:nvSpPr>
        <p:spPr>
          <a:xfrm>
            <a:off x="233541" y="267494"/>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Generaties: een </a:t>
            </a:r>
            <a:r>
              <a:rPr lang="nl-BE" altLang="nl-BE" sz="2400" dirty="0" smtClean="0">
                <a:solidFill>
                  <a:srgbClr val="5A463C"/>
                </a:solidFill>
                <a:latin typeface="Helvetica Light"/>
                <a:cs typeface="Helvetica Light"/>
              </a:rPr>
              <a:t>bijzondere reactie op de tijdsgeest</a:t>
            </a:r>
            <a:endParaRPr lang="nl-BE" altLang="nl-BE" sz="1300" dirty="0" smtClean="0">
              <a:solidFill>
                <a:srgbClr val="5A463C"/>
              </a:solidFill>
              <a:latin typeface="Proxima Nova Light"/>
            </a:endParaRPr>
          </a:p>
        </p:txBody>
      </p:sp>
      <p:pic>
        <p:nvPicPr>
          <p:cNvPr id="13" name="voor powerpoint-13.png" descr="/Users/dianeaerts/Dropbox/WISE MATERIAAL/POWERPOINTS/voor powerpoint-13.png"/>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57976" y="987574"/>
            <a:ext cx="7828048" cy="3396048"/>
          </a:xfrm>
          <a:prstGeom prst="rect">
            <a:avLst/>
          </a:prstGeom>
        </p:spPr>
      </p:pic>
      <p:sp>
        <p:nvSpPr>
          <p:cNvPr id="9218" name="Titel 1" hidden="1"/>
          <p:cNvSpPr>
            <a:spLocks noGrp="1"/>
          </p:cNvSpPr>
          <p:nvPr>
            <p:ph type="title"/>
          </p:nvPr>
        </p:nvSpPr>
        <p:spPr>
          <a:xfrm>
            <a:off x="468313" y="701279"/>
            <a:ext cx="8229600" cy="844153"/>
          </a:xfrm>
        </p:spPr>
        <p:txBody>
          <a:bodyPr/>
          <a:lstStyle/>
          <a:p>
            <a:r>
              <a:rPr lang="nl-BE" altLang="nl-BE" smtClean="0"/>
              <a:t>Agenda</a:t>
            </a:r>
          </a:p>
        </p:txBody>
      </p:sp>
      <p:sp>
        <p:nvSpPr>
          <p:cNvPr id="3" name="Rechthoek 2"/>
          <p:cNvSpPr/>
          <p:nvPr/>
        </p:nvSpPr>
        <p:spPr>
          <a:xfrm>
            <a:off x="5364163" y="2031206"/>
            <a:ext cx="1439862" cy="161925"/>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nl-BE"/>
          </a:p>
        </p:txBody>
      </p:sp>
    </p:spTree>
    <p:extLst>
      <p:ext uri="{BB962C8B-B14F-4D97-AF65-F5344CB8AC3E}">
        <p14:creationId xmlns:p14="http://schemas.microsoft.com/office/powerpoint/2010/main" val="301603186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28" name="Titel 3"/>
          <p:cNvSpPr txBox="1">
            <a:spLocks/>
          </p:cNvSpPr>
          <p:nvPr/>
        </p:nvSpPr>
        <p:spPr>
          <a:xfrm>
            <a:off x="179512" y="287437"/>
            <a:ext cx="8964488"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Factoren die spelen in ‘generaties’</a:t>
            </a:r>
            <a:endParaRPr lang="nl-BE" altLang="nl-BE" sz="2400" dirty="0" smtClean="0">
              <a:solidFill>
                <a:srgbClr val="5A463C"/>
              </a:solidFill>
              <a:latin typeface="Helvetica Light"/>
              <a:cs typeface="Helvetica Light"/>
            </a:endParaRPr>
          </a:p>
        </p:txBody>
      </p:sp>
      <p:sp>
        <p:nvSpPr>
          <p:cNvPr id="30" name="Tekstvak 7"/>
          <p:cNvSpPr txBox="1">
            <a:spLocks noChangeArrowheads="1"/>
          </p:cNvSpPr>
          <p:nvPr/>
        </p:nvSpPr>
        <p:spPr bwMode="auto">
          <a:xfrm>
            <a:off x="4067944" y="4371950"/>
            <a:ext cx="482726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buNone/>
            </a:pPr>
            <a:r>
              <a:rPr lang="nl-BE" sz="1050" dirty="0">
                <a:solidFill>
                  <a:srgbClr val="5A463C"/>
                </a:solidFill>
                <a:latin typeface="Helvetica Light"/>
                <a:cs typeface="Helvetica Light"/>
              </a:rPr>
              <a:t>Intermediërende factoren van een generatie (gebaseerd op Timmers, 2012)</a:t>
            </a:r>
            <a:endParaRPr lang="nl-BE" sz="1050" dirty="0">
              <a:solidFill>
                <a:srgbClr val="5A463C"/>
              </a:solidFill>
              <a:latin typeface="Helvetica Light"/>
              <a:cs typeface="Helvetica Light"/>
            </a:endParaRPr>
          </a:p>
        </p:txBody>
      </p:sp>
      <p:pic>
        <p:nvPicPr>
          <p:cNvPr id="31" name="Afbeelding 30" descr="voor powerpoint-17-17.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8719" y="467039"/>
            <a:ext cx="5347578" cy="4209422"/>
          </a:xfrm>
          <a:prstGeom prst="rect">
            <a:avLst/>
          </a:prstGeom>
        </p:spPr>
      </p:pic>
    </p:spTree>
    <p:extLst>
      <p:ext uri="{BB962C8B-B14F-4D97-AF65-F5344CB8AC3E}">
        <p14:creationId xmlns:p14="http://schemas.microsoft.com/office/powerpoint/2010/main" val="2827690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7" name="Titel 3"/>
          <p:cNvSpPr>
            <a:spLocks noGrp="1"/>
          </p:cNvSpPr>
          <p:nvPr>
            <p:ph type="title"/>
          </p:nvPr>
        </p:nvSpPr>
        <p:spPr>
          <a:xfrm>
            <a:off x="179388" y="339502"/>
            <a:ext cx="8805787" cy="844153"/>
          </a:xfrm>
        </p:spPr>
        <p:txBody>
          <a:bodyPr>
            <a:normAutofit/>
          </a:bodyPr>
          <a:lstStyle/>
          <a:p>
            <a:pPr algn="l"/>
            <a:r>
              <a:rPr lang="nl-BE" altLang="nl-BE" sz="2400" dirty="0" smtClean="0">
                <a:solidFill>
                  <a:srgbClr val="5A463C"/>
                </a:solidFill>
                <a:latin typeface="Helvetica Light"/>
                <a:cs typeface="Helvetica Light"/>
              </a:rPr>
              <a:t>We onderscheiden 4 generaties </a:t>
            </a:r>
            <a:r>
              <a:rPr lang="nl-NL" sz="1300" dirty="0" smtClean="0">
                <a:solidFill>
                  <a:srgbClr val="5A463C"/>
                </a:solidFill>
                <a:latin typeface="Helvetica Light"/>
                <a:cs typeface="Helvetica Light"/>
              </a:rPr>
              <a:t>(volgens </a:t>
            </a:r>
            <a:r>
              <a:rPr lang="nl-NL" sz="1300" dirty="0">
                <a:solidFill>
                  <a:srgbClr val="5A463C"/>
                </a:solidFill>
                <a:latin typeface="Helvetica Light"/>
                <a:cs typeface="Helvetica Light"/>
              </a:rPr>
              <a:t>de Nederlandse </a:t>
            </a:r>
            <a:r>
              <a:rPr lang="nl-NL" sz="1300" dirty="0" smtClean="0">
                <a:solidFill>
                  <a:srgbClr val="5A463C"/>
                </a:solidFill>
                <a:latin typeface="Helvetica Light"/>
                <a:cs typeface="Helvetica Light"/>
              </a:rPr>
              <a:t>indeling)</a:t>
            </a:r>
            <a:r>
              <a:rPr lang="nl-NL" sz="1300" dirty="0">
                <a:solidFill>
                  <a:srgbClr val="5A463C"/>
                </a:solidFill>
                <a:latin typeface="Proxima Nova Light"/>
              </a:rPr>
              <a:t/>
            </a:r>
            <a:br>
              <a:rPr lang="nl-NL" sz="1300" dirty="0">
                <a:solidFill>
                  <a:srgbClr val="5A463C"/>
                </a:solidFill>
                <a:latin typeface="Proxima Nova Light"/>
              </a:rPr>
            </a:br>
            <a:endParaRPr lang="nl-BE" altLang="nl-BE" sz="1300" dirty="0" smtClean="0">
              <a:solidFill>
                <a:srgbClr val="5A463C"/>
              </a:solidFill>
              <a:latin typeface="Proxima Nova Light"/>
            </a:endParaRPr>
          </a:p>
        </p:txBody>
      </p:sp>
      <p:pic>
        <p:nvPicPr>
          <p:cNvPr id="8" name="voor powerpoint-08.png" descr="/Users/dianeaerts/Dropbox/WISE MATERIAAL/POWERPOINTS/voor powerpoint-08.png"/>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1331640" y="915566"/>
            <a:ext cx="6480720" cy="3571039"/>
          </a:xfrm>
          <a:prstGeom prst="rect">
            <a:avLst/>
          </a:prstGeom>
        </p:spPr>
      </p:pic>
    </p:spTree>
    <p:extLst>
      <p:ext uri="{BB962C8B-B14F-4D97-AF65-F5344CB8AC3E}">
        <p14:creationId xmlns:p14="http://schemas.microsoft.com/office/powerpoint/2010/main" val="1950931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hidden="1"/>
          <p:cNvSpPr>
            <a:spLocks noGrp="1"/>
          </p:cNvSpPr>
          <p:nvPr>
            <p:ph type="ctrTitle"/>
          </p:nvPr>
        </p:nvSpPr>
        <p:spPr/>
        <p:txBody>
          <a:bodyPr/>
          <a:lstStyle/>
          <a:p>
            <a:r>
              <a:rPr lang="nl-BE" altLang="nl-BE" smtClean="0"/>
              <a:t>Agenda</a:t>
            </a:r>
          </a:p>
        </p:txBody>
      </p:sp>
      <p:sp>
        <p:nvSpPr>
          <p:cNvPr id="3" name="Rechthoek 2"/>
          <p:cNvSpPr/>
          <p:nvPr/>
        </p:nvSpPr>
        <p:spPr>
          <a:xfrm>
            <a:off x="5364163" y="2031206"/>
            <a:ext cx="1439862" cy="161925"/>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nl-BE"/>
          </a:p>
        </p:txBody>
      </p:sp>
      <p:pic>
        <p:nvPicPr>
          <p:cNvPr id="12"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13" name="Tekstvak 7"/>
          <p:cNvSpPr txBox="1">
            <a:spLocks noChangeArrowheads="1"/>
          </p:cNvSpPr>
          <p:nvPr/>
        </p:nvSpPr>
        <p:spPr bwMode="auto">
          <a:xfrm>
            <a:off x="4427984" y="4444538"/>
            <a:ext cx="4467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nl-BE" altLang="nl-BE" sz="800" dirty="0">
                <a:solidFill>
                  <a:srgbClr val="5A463C"/>
                </a:solidFill>
                <a:latin typeface="Helvetica Light"/>
                <a:cs typeface="Helvetica Light"/>
              </a:rPr>
              <a:t>Bron: Miet Timmers, generatielink</a:t>
            </a:r>
          </a:p>
        </p:txBody>
      </p:sp>
      <p:sp>
        <p:nvSpPr>
          <p:cNvPr id="14" name="Titel 3"/>
          <p:cNvSpPr txBox="1">
            <a:spLocks/>
          </p:cNvSpPr>
          <p:nvPr/>
        </p:nvSpPr>
        <p:spPr>
          <a:xfrm>
            <a:off x="233541" y="267494"/>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Generaties: geen strikte scheiding</a:t>
            </a:r>
            <a:endParaRPr lang="nl-BE" altLang="nl-BE" sz="1300" dirty="0" smtClean="0">
              <a:solidFill>
                <a:srgbClr val="5A463C"/>
              </a:solidFill>
              <a:latin typeface="Proxima Nova Light"/>
            </a:endParaRPr>
          </a:p>
        </p:txBody>
      </p:sp>
      <p:pic>
        <p:nvPicPr>
          <p:cNvPr id="15" name="voor powerpoint-15.png" descr="/Users/dianeaerts/Dropbox/WISE MATERIAAL/POWERPOINTS/voor powerpoint-15.png"/>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0" y="1491630"/>
            <a:ext cx="9144000" cy="2545148"/>
          </a:xfrm>
          <a:prstGeom prst="rect">
            <a:avLst/>
          </a:prstGeom>
        </p:spPr>
      </p:pic>
    </p:spTree>
    <p:extLst>
      <p:ext uri="{BB962C8B-B14F-4D97-AF65-F5344CB8AC3E}">
        <p14:creationId xmlns:p14="http://schemas.microsoft.com/office/powerpoint/2010/main" val="27030440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6" name="Titel 3"/>
          <p:cNvSpPr txBox="1">
            <a:spLocks/>
          </p:cNvSpPr>
          <p:nvPr/>
        </p:nvSpPr>
        <p:spPr>
          <a:xfrm>
            <a:off x="233541" y="267494"/>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Generaties: Er worden meerdere indelingen gehanteerd!</a:t>
            </a:r>
            <a:endParaRPr lang="nl-BE" altLang="nl-BE" sz="1300" dirty="0" smtClean="0">
              <a:solidFill>
                <a:srgbClr val="5A463C"/>
              </a:solidFill>
              <a:latin typeface="Proxima Nova Light"/>
            </a:endParaRPr>
          </a:p>
        </p:txBody>
      </p:sp>
      <p:pic>
        <p:nvPicPr>
          <p:cNvPr id="7" name="voor powerpoint-14.png" descr="/Users/dianeaerts/Dropbox/WISE MATERIAAL/POWERPOINTS/voor powerpoint-14.png"/>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0" y="1275606"/>
            <a:ext cx="9144000" cy="2911125"/>
          </a:xfrm>
          <a:prstGeom prst="rect">
            <a:avLst/>
          </a:prstGeom>
        </p:spPr>
      </p:pic>
    </p:spTree>
    <p:extLst>
      <p:ext uri="{BB962C8B-B14F-4D97-AF65-F5344CB8AC3E}">
        <p14:creationId xmlns:p14="http://schemas.microsoft.com/office/powerpoint/2010/main" val="35693573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2327</TotalTime>
  <Words>2883</Words>
  <Application>Microsoft Macintosh PowerPoint</Application>
  <PresentationFormat>Diavoorstelling (16:9)</PresentationFormat>
  <Paragraphs>295</Paragraphs>
  <Slides>17</Slides>
  <Notes>12</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Kantoorthema</vt:lpstr>
      <vt:lpstr>PowerPoint-presentatie</vt:lpstr>
      <vt:lpstr>PowerPoint-presentatie</vt:lpstr>
      <vt:lpstr>Iedereen praat over generaties</vt:lpstr>
      <vt:lpstr>Generaties?</vt:lpstr>
      <vt:lpstr>Agenda</vt:lpstr>
      <vt:lpstr>PowerPoint-presentatie</vt:lpstr>
      <vt:lpstr>We onderscheiden 4 generaties (volgens de Nederlandse indeling) </vt:lpstr>
      <vt:lpstr>Agenda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HoGent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generatiebril bij  rekrutering en selectie</dc:title>
  <dc:creator>pro068</dc:creator>
  <cp:lastModifiedBy>Gebruiker van Microsoft Office</cp:lastModifiedBy>
  <cp:revision>46</cp:revision>
  <dcterms:created xsi:type="dcterms:W3CDTF">2014-04-29T16:25:26Z</dcterms:created>
  <dcterms:modified xsi:type="dcterms:W3CDTF">2014-05-02T13:30:10Z</dcterms:modified>
</cp:coreProperties>
</file>